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Bobby Jones" panose="020B0604020202020204" charset="0"/>
      <p:regular r:id="rId16"/>
    </p:embeddedFont>
    <p:embeddedFont>
      <p:font typeface="Montserrat Bold" panose="020B0604020202020204" charset="0"/>
      <p:regular r:id="rId17"/>
    </p:embeddedFont>
    <p:embeddedFont>
      <p:font typeface="Poppins" panose="00000500000000000000" pitchFamily="2" charset="0"/>
      <p:regular r:id="rId18"/>
    </p:embeddedFont>
    <p:embeddedFont>
      <p:font typeface="Poppins Bold" panose="020B0604020202020204" charset="0"/>
      <p:regular r:id="rId19"/>
    </p:embeddedFont>
    <p:embeddedFont>
      <p:font typeface="Poppins Italics" panose="020B0604020202020204" charset="0"/>
      <p:regular r:id="rId20"/>
    </p:embeddedFont>
    <p:embeddedFont>
      <p:font typeface="Poppins Semi-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302913-A69A-4EB0-ADB6-B900E3685907}" v="4" dt="2025-08-25T05:13:11.2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guide orient="horz" pos="2160"/>
        <p:guide pos="2880"/>
      </p:guideLst>
    </p:cSldViewPr>
  </p:slide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nshi Gupta" userId="02fa002fd9105cb8" providerId="LiveId" clId="{DE302913-A69A-4EB0-ADB6-B900E3685907}"/>
    <pc:docChg chg="custSel modSld">
      <pc:chgData name="Pranshi Gupta" userId="02fa002fd9105cb8" providerId="LiveId" clId="{DE302913-A69A-4EB0-ADB6-B900E3685907}" dt="2025-08-25T05:13:21.789" v="368" actId="1076"/>
      <pc:docMkLst>
        <pc:docMk/>
      </pc:docMkLst>
      <pc:sldChg chg="delSp modSp mod">
        <pc:chgData name="Pranshi Gupta" userId="02fa002fd9105cb8" providerId="LiveId" clId="{DE302913-A69A-4EB0-ADB6-B900E3685907}" dt="2025-08-25T04:16:53.661" v="359" actId="478"/>
        <pc:sldMkLst>
          <pc:docMk/>
          <pc:sldMk cId="0" sldId="256"/>
        </pc:sldMkLst>
        <pc:spChg chg="mod">
          <ac:chgData name="Pranshi Gupta" userId="02fa002fd9105cb8" providerId="LiveId" clId="{DE302913-A69A-4EB0-ADB6-B900E3685907}" dt="2025-08-24T21:15:34.384" v="1" actId="20577"/>
          <ac:spMkLst>
            <pc:docMk/>
            <pc:sldMk cId="0" sldId="256"/>
            <ac:spMk id="9" creationId="{00000000-0000-0000-0000-000000000000}"/>
          </ac:spMkLst>
        </pc:spChg>
        <pc:spChg chg="del mod">
          <ac:chgData name="Pranshi Gupta" userId="02fa002fd9105cb8" providerId="LiveId" clId="{DE302913-A69A-4EB0-ADB6-B900E3685907}" dt="2025-08-24T21:15:41.343" v="4"/>
          <ac:spMkLst>
            <pc:docMk/>
            <pc:sldMk cId="0" sldId="256"/>
            <ac:spMk id="17" creationId="{00000000-0000-0000-0000-000000000000}"/>
          </ac:spMkLst>
        </pc:spChg>
        <pc:grpChg chg="del">
          <ac:chgData name="Pranshi Gupta" userId="02fa002fd9105cb8" providerId="LiveId" clId="{DE302913-A69A-4EB0-ADB6-B900E3685907}" dt="2025-08-25T04:16:53.661" v="359" actId="478"/>
          <ac:grpSpMkLst>
            <pc:docMk/>
            <pc:sldMk cId="0" sldId="256"/>
            <ac:grpSpMk id="4" creationId="{00000000-0000-0000-0000-000000000000}"/>
          </ac:grpSpMkLst>
        </pc:grpChg>
        <pc:grpChg chg="del">
          <ac:chgData name="Pranshi Gupta" userId="02fa002fd9105cb8" providerId="LiveId" clId="{DE302913-A69A-4EB0-ADB6-B900E3685907}" dt="2025-08-25T04:16:51.684" v="358" actId="478"/>
          <ac:grpSpMkLst>
            <pc:docMk/>
            <pc:sldMk cId="0" sldId="256"/>
            <ac:grpSpMk id="10" creationId="{00000000-0000-0000-0000-000000000000}"/>
          </ac:grpSpMkLst>
        </pc:grpChg>
      </pc:sldChg>
      <pc:sldChg chg="addSp delSp modSp mod">
        <pc:chgData name="Pranshi Gupta" userId="02fa002fd9105cb8" providerId="LiveId" clId="{DE302913-A69A-4EB0-ADB6-B900E3685907}" dt="2025-08-25T05:13:21.789" v="368" actId="1076"/>
        <pc:sldMkLst>
          <pc:docMk/>
          <pc:sldMk cId="0" sldId="263"/>
        </pc:sldMkLst>
        <pc:grpChg chg="del">
          <ac:chgData name="Pranshi Gupta" userId="02fa002fd9105cb8" providerId="LiveId" clId="{DE302913-A69A-4EB0-ADB6-B900E3685907}" dt="2025-08-25T04:57:57.633" v="360" actId="478"/>
          <ac:grpSpMkLst>
            <pc:docMk/>
            <pc:sldMk cId="0" sldId="263"/>
            <ac:grpSpMk id="5" creationId="{00000000-0000-0000-0000-000000000000}"/>
          </ac:grpSpMkLst>
        </pc:grpChg>
        <pc:grpChg chg="del">
          <ac:chgData name="Pranshi Gupta" userId="02fa002fd9105cb8" providerId="LiveId" clId="{DE302913-A69A-4EB0-ADB6-B900E3685907}" dt="2025-08-25T04:58:08.878" v="364" actId="478"/>
          <ac:grpSpMkLst>
            <pc:docMk/>
            <pc:sldMk cId="0" sldId="263"/>
            <ac:grpSpMk id="8" creationId="{00000000-0000-0000-0000-000000000000}"/>
          </ac:grpSpMkLst>
        </pc:grpChg>
        <pc:picChg chg="add mod">
          <ac:chgData name="Pranshi Gupta" userId="02fa002fd9105cb8" providerId="LiveId" clId="{DE302913-A69A-4EB0-ADB6-B900E3685907}" dt="2025-08-25T04:58:07.203" v="363" actId="1076"/>
          <ac:picMkLst>
            <pc:docMk/>
            <pc:sldMk cId="0" sldId="263"/>
            <ac:picMk id="11" creationId="{F9098148-8809-6AA3-9D9D-A3C6668D30F2}"/>
          </ac:picMkLst>
        </pc:picChg>
        <pc:picChg chg="add mod">
          <ac:chgData name="Pranshi Gupta" userId="02fa002fd9105cb8" providerId="LiveId" clId="{DE302913-A69A-4EB0-ADB6-B900E3685907}" dt="2025-08-25T05:13:21.789" v="368" actId="1076"/>
          <ac:picMkLst>
            <pc:docMk/>
            <pc:sldMk cId="0" sldId="263"/>
            <ac:picMk id="13" creationId="{DB2DCAC2-6210-7291-D9D7-5C9FAD86425F}"/>
          </ac:picMkLst>
        </pc:picChg>
      </pc:sldChg>
      <pc:sldChg chg="addSp delSp modSp mod">
        <pc:chgData name="Pranshi Gupta" userId="02fa002fd9105cb8" providerId="LiveId" clId="{DE302913-A69A-4EB0-ADB6-B900E3685907}" dt="2025-08-25T04:14:58.658" v="357" actId="1076"/>
        <pc:sldMkLst>
          <pc:docMk/>
          <pc:sldMk cId="0" sldId="268"/>
        </pc:sldMkLst>
        <pc:spChg chg="mod">
          <ac:chgData name="Pranshi Gupta" userId="02fa002fd9105cb8" providerId="LiveId" clId="{DE302913-A69A-4EB0-ADB6-B900E3685907}" dt="2025-08-25T03:56:26.389" v="37" actId="20577"/>
          <ac:spMkLst>
            <pc:docMk/>
            <pc:sldMk cId="0" sldId="268"/>
            <ac:spMk id="4" creationId="{00000000-0000-0000-0000-000000000000}"/>
          </ac:spMkLst>
        </pc:spChg>
        <pc:spChg chg="mod">
          <ac:chgData name="Pranshi Gupta" userId="02fa002fd9105cb8" providerId="LiveId" clId="{DE302913-A69A-4EB0-ADB6-B900E3685907}" dt="2025-08-25T03:52:37.359" v="15" actId="20577"/>
          <ac:spMkLst>
            <pc:docMk/>
            <pc:sldMk cId="0" sldId="268"/>
            <ac:spMk id="5" creationId="{00000000-0000-0000-0000-000000000000}"/>
          </ac:spMkLst>
        </pc:spChg>
        <pc:spChg chg="add del mod">
          <ac:chgData name="Pranshi Gupta" userId="02fa002fd9105cb8" providerId="LiveId" clId="{DE302913-A69A-4EB0-ADB6-B900E3685907}" dt="2025-08-25T03:56:01.867" v="27"/>
          <ac:spMkLst>
            <pc:docMk/>
            <pc:sldMk cId="0" sldId="268"/>
            <ac:spMk id="8" creationId="{66EA8CE2-1124-0F82-F176-FF6630383CCE}"/>
          </ac:spMkLst>
        </pc:spChg>
        <pc:spChg chg="add mod">
          <ac:chgData name="Pranshi Gupta" userId="02fa002fd9105cb8" providerId="LiveId" clId="{DE302913-A69A-4EB0-ADB6-B900E3685907}" dt="2025-08-25T04:14:40.998" v="356" actId="20577"/>
          <ac:spMkLst>
            <pc:docMk/>
            <pc:sldMk cId="0" sldId="268"/>
            <ac:spMk id="10" creationId="{3FEED73D-1BCB-7503-3ACF-20771BDDAAEA}"/>
          </ac:spMkLst>
        </pc:spChg>
        <pc:grpChg chg="mod">
          <ac:chgData name="Pranshi Gupta" userId="02fa002fd9105cb8" providerId="LiveId" clId="{DE302913-A69A-4EB0-ADB6-B900E3685907}" dt="2025-08-25T04:14:58.658" v="357" actId="1076"/>
          <ac:grpSpMkLst>
            <pc:docMk/>
            <pc:sldMk cId="0" sldId="268"/>
            <ac:grpSpMk id="3" creationId="{00000000-0000-0000-0000-000000000000}"/>
          </ac:grpSpMkLst>
        </pc:grpChg>
      </pc:sldChg>
    </pc:docChg>
  </pc:docChgLst>
</pc:chgInfo>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6868736">
            <a:off x="11281869" y="-6122139"/>
            <a:ext cx="12758289" cy="14301679"/>
          </a:xfrm>
          <a:custGeom>
            <a:avLst/>
            <a:gdLst/>
            <a:ahLst/>
            <a:cxnLst/>
            <a:rect l="l" t="t" r="r" b="b"/>
            <a:pathLst>
              <a:path w="12758289" h="14301679">
                <a:moveTo>
                  <a:pt x="0" y="0"/>
                </a:moveTo>
                <a:lnTo>
                  <a:pt x="12758290" y="0"/>
                </a:lnTo>
                <a:lnTo>
                  <a:pt x="12758290" y="14301678"/>
                </a:lnTo>
                <a:lnTo>
                  <a:pt x="0" y="14301678"/>
                </a:lnTo>
                <a:lnTo>
                  <a:pt x="0" y="0"/>
                </a:lnTo>
                <a:close/>
              </a:path>
            </a:pathLst>
          </a:custGeom>
          <a:blipFill>
            <a:blip r:embed="rId2"/>
            <a:stretch>
              <a:fillRect/>
            </a:stretch>
          </a:blipFill>
        </p:spPr>
      </p:sp>
      <p:sp>
        <p:nvSpPr>
          <p:cNvPr id="3" name="Freeform 3"/>
          <p:cNvSpPr/>
          <p:nvPr/>
        </p:nvSpPr>
        <p:spPr>
          <a:xfrm>
            <a:off x="12570355" y="4487472"/>
            <a:ext cx="6112238" cy="6104598"/>
          </a:xfrm>
          <a:custGeom>
            <a:avLst/>
            <a:gdLst/>
            <a:ahLst/>
            <a:cxnLst/>
            <a:rect l="l" t="t" r="r" b="b"/>
            <a:pathLst>
              <a:path w="6112238" h="6104598">
                <a:moveTo>
                  <a:pt x="0" y="0"/>
                </a:moveTo>
                <a:lnTo>
                  <a:pt x="6112238" y="0"/>
                </a:lnTo>
                <a:lnTo>
                  <a:pt x="6112238" y="6104598"/>
                </a:lnTo>
                <a:lnTo>
                  <a:pt x="0" y="6104598"/>
                </a:lnTo>
                <a:lnTo>
                  <a:pt x="0" y="0"/>
                </a:lnTo>
                <a:close/>
              </a:path>
            </a:pathLst>
          </a:custGeom>
          <a:blipFill>
            <a:blip r:embed="rId3"/>
            <a:stretch>
              <a:fillRect/>
            </a:stretch>
          </a:blipFill>
        </p:spPr>
      </p:sp>
      <p:grpSp>
        <p:nvGrpSpPr>
          <p:cNvPr id="6" name="Group 6"/>
          <p:cNvGrpSpPr/>
          <p:nvPr/>
        </p:nvGrpSpPr>
        <p:grpSpPr>
          <a:xfrm>
            <a:off x="2511899" y="3401658"/>
            <a:ext cx="5755954" cy="1085814"/>
            <a:chOff x="0" y="0"/>
            <a:chExt cx="3038595" cy="573206"/>
          </a:xfrm>
        </p:grpSpPr>
        <p:sp>
          <p:nvSpPr>
            <p:cNvPr id="7" name="Freeform 7"/>
            <p:cNvSpPr/>
            <p:nvPr/>
          </p:nvSpPr>
          <p:spPr>
            <a:xfrm>
              <a:off x="0" y="0"/>
              <a:ext cx="3038595" cy="573206"/>
            </a:xfrm>
            <a:custGeom>
              <a:avLst/>
              <a:gdLst/>
              <a:ahLst/>
              <a:cxnLst/>
              <a:rect l="l" t="t" r="r" b="b"/>
              <a:pathLst>
                <a:path w="3038595" h="573206">
                  <a:moveTo>
                    <a:pt x="2835395" y="0"/>
                  </a:moveTo>
                  <a:cubicBezTo>
                    <a:pt x="2947619" y="0"/>
                    <a:pt x="3038595" y="128317"/>
                    <a:pt x="3038595" y="286603"/>
                  </a:cubicBezTo>
                  <a:cubicBezTo>
                    <a:pt x="3038595" y="444890"/>
                    <a:pt x="2947619" y="573206"/>
                    <a:pt x="2835395" y="573206"/>
                  </a:cubicBezTo>
                  <a:lnTo>
                    <a:pt x="203200" y="573206"/>
                  </a:lnTo>
                  <a:cubicBezTo>
                    <a:pt x="90976" y="573206"/>
                    <a:pt x="0" y="444890"/>
                    <a:pt x="0" y="286603"/>
                  </a:cubicBezTo>
                  <a:cubicBezTo>
                    <a:pt x="0" y="128317"/>
                    <a:pt x="90976" y="0"/>
                    <a:pt x="203200" y="0"/>
                  </a:cubicBezTo>
                  <a:close/>
                </a:path>
              </a:pathLst>
            </a:custGeom>
            <a:solidFill>
              <a:srgbClr val="A44CCD"/>
            </a:solidFill>
            <a:ln cap="sq">
              <a:noFill/>
              <a:prstDash val="solid"/>
              <a:miter/>
            </a:ln>
          </p:spPr>
        </p:sp>
        <p:sp>
          <p:nvSpPr>
            <p:cNvPr id="8" name="TextBox 8"/>
            <p:cNvSpPr txBox="1"/>
            <p:nvPr/>
          </p:nvSpPr>
          <p:spPr>
            <a:xfrm>
              <a:off x="0" y="-57150"/>
              <a:ext cx="3038595" cy="630356"/>
            </a:xfrm>
            <a:prstGeom prst="rect">
              <a:avLst/>
            </a:prstGeom>
          </p:spPr>
          <p:txBody>
            <a:bodyPr lIns="31690" tIns="31690" rIns="31690" bIns="31690" rtlCol="0" anchor="ctr"/>
            <a:lstStyle/>
            <a:p>
              <a:pPr algn="ctr">
                <a:lnSpc>
                  <a:spcPts val="4039"/>
                </a:lnSpc>
                <a:spcBef>
                  <a:spcPct val="0"/>
                </a:spcBef>
              </a:pPr>
              <a:r>
                <a:rPr lang="en-US" sz="2885" b="1">
                  <a:solidFill>
                    <a:srgbClr val="FFFFFF"/>
                  </a:solidFill>
                  <a:latin typeface="Montserrat Bold"/>
                  <a:ea typeface="Montserrat Bold"/>
                  <a:cs typeface="Montserrat Bold"/>
                  <a:sym typeface="Montserrat Bold"/>
                </a:rPr>
                <a:t>INTERNET OF THINGS(IOT)</a:t>
              </a:r>
            </a:p>
          </p:txBody>
        </p:sp>
      </p:grpSp>
      <p:sp>
        <p:nvSpPr>
          <p:cNvPr id="9" name="Freeform 9"/>
          <p:cNvSpPr/>
          <p:nvPr/>
        </p:nvSpPr>
        <p:spPr>
          <a:xfrm>
            <a:off x="11266724" y="6717607"/>
            <a:ext cx="4253352" cy="4248035"/>
          </a:xfrm>
          <a:custGeom>
            <a:avLst/>
            <a:gdLst/>
            <a:ahLst/>
            <a:cxnLst/>
            <a:rect l="l" t="t" r="r" b="b"/>
            <a:pathLst>
              <a:path w="4253352" h="4248035">
                <a:moveTo>
                  <a:pt x="0" y="0"/>
                </a:moveTo>
                <a:lnTo>
                  <a:pt x="4253352" y="0"/>
                </a:lnTo>
                <a:lnTo>
                  <a:pt x="4253352" y="4248036"/>
                </a:lnTo>
                <a:lnTo>
                  <a:pt x="0" y="4248036"/>
                </a:lnTo>
                <a:lnTo>
                  <a:pt x="0" y="0"/>
                </a:lnTo>
                <a:close/>
              </a:path>
            </a:pathLst>
          </a:custGeom>
          <a:blipFill>
            <a:blip r:embed="rId3"/>
            <a:stretch>
              <a:fillRect/>
            </a:stretch>
          </a:blipFill>
        </p:spPr>
        <p:txBody>
          <a:bodyPr/>
          <a:lstStyle/>
          <a:p>
            <a:endParaRPr lang="en-IN"/>
          </a:p>
        </p:txBody>
      </p:sp>
      <p:sp>
        <p:nvSpPr>
          <p:cNvPr id="12" name="TextBox 12"/>
          <p:cNvSpPr txBox="1"/>
          <p:nvPr/>
        </p:nvSpPr>
        <p:spPr>
          <a:xfrm>
            <a:off x="1236113" y="1361281"/>
            <a:ext cx="8307525" cy="1292281"/>
          </a:xfrm>
          <a:prstGeom prst="rect">
            <a:avLst/>
          </a:prstGeom>
        </p:spPr>
        <p:txBody>
          <a:bodyPr lIns="0" tIns="0" rIns="0" bIns="0" rtlCol="0" anchor="t">
            <a:spAutoFit/>
          </a:bodyPr>
          <a:lstStyle/>
          <a:p>
            <a:pPr algn="l">
              <a:lnSpc>
                <a:spcPts val="9676"/>
              </a:lnSpc>
            </a:pPr>
            <a:r>
              <a:rPr lang="en-US" sz="8063" b="1">
                <a:solidFill>
                  <a:srgbClr val="A44CCD"/>
                </a:solidFill>
                <a:latin typeface="Poppins Bold"/>
                <a:ea typeface="Poppins Bold"/>
                <a:cs typeface="Poppins Bold"/>
                <a:sym typeface="Poppins Bold"/>
              </a:rPr>
              <a:t>INNOVACT 2025</a:t>
            </a:r>
          </a:p>
        </p:txBody>
      </p:sp>
      <p:sp>
        <p:nvSpPr>
          <p:cNvPr id="13" name="Freeform 13"/>
          <p:cNvSpPr/>
          <p:nvPr/>
        </p:nvSpPr>
        <p:spPr>
          <a:xfrm rot="-6868736">
            <a:off x="-2010224" y="7959671"/>
            <a:ext cx="3003793" cy="3367167"/>
          </a:xfrm>
          <a:custGeom>
            <a:avLst/>
            <a:gdLst/>
            <a:ahLst/>
            <a:cxnLst/>
            <a:rect l="l" t="t" r="r" b="b"/>
            <a:pathLst>
              <a:path w="3003793" h="3367167">
                <a:moveTo>
                  <a:pt x="0" y="0"/>
                </a:moveTo>
                <a:lnTo>
                  <a:pt x="3003794" y="0"/>
                </a:lnTo>
                <a:lnTo>
                  <a:pt x="3003794" y="3367167"/>
                </a:lnTo>
                <a:lnTo>
                  <a:pt x="0" y="3367167"/>
                </a:lnTo>
                <a:lnTo>
                  <a:pt x="0" y="0"/>
                </a:lnTo>
                <a:close/>
              </a:path>
            </a:pathLst>
          </a:custGeom>
          <a:blipFill>
            <a:blip r:embed="rId2"/>
            <a:stretch>
              <a:fillRect/>
            </a:stretch>
          </a:blipFill>
        </p:spPr>
      </p:sp>
      <p:sp>
        <p:nvSpPr>
          <p:cNvPr id="14" name="TextBox 14"/>
          <p:cNvSpPr txBox="1"/>
          <p:nvPr/>
        </p:nvSpPr>
        <p:spPr>
          <a:xfrm>
            <a:off x="1635752" y="4844292"/>
            <a:ext cx="7245082" cy="746515"/>
          </a:xfrm>
          <a:prstGeom prst="rect">
            <a:avLst/>
          </a:prstGeom>
        </p:spPr>
        <p:txBody>
          <a:bodyPr lIns="0" tIns="0" rIns="0" bIns="0" rtlCol="0" anchor="t">
            <a:spAutoFit/>
          </a:bodyPr>
          <a:lstStyle/>
          <a:p>
            <a:pPr algn="ctr">
              <a:lnSpc>
                <a:spcPts val="2951"/>
              </a:lnSpc>
              <a:spcBef>
                <a:spcPct val="0"/>
              </a:spcBef>
            </a:pPr>
            <a:r>
              <a:rPr lang="en-US" sz="2107" i="1">
                <a:solidFill>
                  <a:srgbClr val="FFFFFF"/>
                </a:solidFill>
                <a:latin typeface="Poppins Italics"/>
                <a:ea typeface="Poppins Italics"/>
                <a:cs typeface="Poppins Italics"/>
                <a:sym typeface="Poppins Italics"/>
              </a:rPr>
              <a:t>A self-emptying smart dustbin that opens for you, empties itself, and returns home.</a:t>
            </a:r>
          </a:p>
        </p:txBody>
      </p:sp>
      <p:sp>
        <p:nvSpPr>
          <p:cNvPr id="15" name="TextBox 15"/>
          <p:cNvSpPr txBox="1"/>
          <p:nvPr/>
        </p:nvSpPr>
        <p:spPr>
          <a:xfrm>
            <a:off x="3525490" y="5924182"/>
            <a:ext cx="3691732" cy="628291"/>
          </a:xfrm>
          <a:prstGeom prst="rect">
            <a:avLst/>
          </a:prstGeom>
        </p:spPr>
        <p:txBody>
          <a:bodyPr lIns="0" tIns="0" rIns="0" bIns="0" rtlCol="0" anchor="t">
            <a:spAutoFit/>
          </a:bodyPr>
          <a:lstStyle/>
          <a:p>
            <a:pPr algn="ctr">
              <a:lnSpc>
                <a:spcPts val="5161"/>
              </a:lnSpc>
              <a:spcBef>
                <a:spcPct val="0"/>
              </a:spcBef>
            </a:pPr>
            <a:r>
              <a:rPr lang="en-US" sz="3687">
                <a:solidFill>
                  <a:srgbClr val="FFFFFF"/>
                </a:solidFill>
                <a:latin typeface="Bobby Jones"/>
                <a:ea typeface="Bobby Jones"/>
                <a:cs typeface="Bobby Jones"/>
                <a:sym typeface="Bobby Jones"/>
              </a:rPr>
              <a:t>TEAM  DUSTWIN</a:t>
            </a:r>
          </a:p>
        </p:txBody>
      </p:sp>
      <p:sp>
        <p:nvSpPr>
          <p:cNvPr id="16" name="TextBox 16"/>
          <p:cNvSpPr txBox="1"/>
          <p:nvPr/>
        </p:nvSpPr>
        <p:spPr>
          <a:xfrm>
            <a:off x="1635752" y="6907795"/>
            <a:ext cx="7245082" cy="2177010"/>
          </a:xfrm>
          <a:prstGeom prst="rect">
            <a:avLst/>
          </a:prstGeom>
        </p:spPr>
        <p:txBody>
          <a:bodyPr lIns="0" tIns="0" rIns="0" bIns="0" rtlCol="0" anchor="t">
            <a:spAutoFit/>
          </a:bodyPr>
          <a:lstStyle/>
          <a:p>
            <a:pPr algn="ctr">
              <a:lnSpc>
                <a:spcPts val="2857"/>
              </a:lnSpc>
            </a:pPr>
            <a:r>
              <a:rPr lang="en-US" sz="2040" b="1" spc="267">
                <a:solidFill>
                  <a:srgbClr val="FFFFFF"/>
                </a:solidFill>
                <a:latin typeface="Poppins Bold"/>
                <a:ea typeface="Poppins Bold"/>
                <a:cs typeface="Poppins Bold"/>
                <a:sym typeface="Poppins Bold"/>
              </a:rPr>
              <a:t>REET SHRIVASTAV(24BCE2241)</a:t>
            </a:r>
          </a:p>
          <a:p>
            <a:pPr algn="ctr">
              <a:lnSpc>
                <a:spcPts val="2857"/>
              </a:lnSpc>
            </a:pPr>
            <a:r>
              <a:rPr lang="en-US" sz="2040" b="1" spc="267">
                <a:solidFill>
                  <a:srgbClr val="FFFFFF"/>
                </a:solidFill>
                <a:latin typeface="Poppins Bold"/>
                <a:ea typeface="Poppins Bold"/>
                <a:cs typeface="Poppins Bold"/>
                <a:sym typeface="Poppins Bold"/>
              </a:rPr>
              <a:t>AKSHAT JONATHAN FERNANDES(24BCE0284)</a:t>
            </a:r>
          </a:p>
          <a:p>
            <a:pPr algn="ctr">
              <a:lnSpc>
                <a:spcPts val="2857"/>
              </a:lnSpc>
            </a:pPr>
            <a:r>
              <a:rPr lang="en-US" sz="2040" b="1" spc="267">
                <a:solidFill>
                  <a:srgbClr val="FFFFFF"/>
                </a:solidFill>
                <a:latin typeface="Poppins Bold"/>
                <a:ea typeface="Poppins Bold"/>
                <a:cs typeface="Poppins Bold"/>
                <a:sym typeface="Poppins Bold"/>
              </a:rPr>
              <a:t>GEETIKA RUPANI(24BIT0058)</a:t>
            </a:r>
          </a:p>
          <a:p>
            <a:pPr algn="ctr">
              <a:lnSpc>
                <a:spcPts val="2857"/>
              </a:lnSpc>
            </a:pPr>
            <a:r>
              <a:rPr lang="en-US" sz="2040" b="1" spc="267">
                <a:solidFill>
                  <a:srgbClr val="FFFFFF"/>
                </a:solidFill>
                <a:latin typeface="Poppins Bold"/>
                <a:ea typeface="Poppins Bold"/>
                <a:cs typeface="Poppins Bold"/>
                <a:sym typeface="Poppins Bold"/>
              </a:rPr>
              <a:t>PRANSHI GUPTA(24BCE2268)</a:t>
            </a:r>
          </a:p>
          <a:p>
            <a:pPr algn="ctr">
              <a:lnSpc>
                <a:spcPts val="2857"/>
              </a:lnSpc>
            </a:pPr>
            <a:r>
              <a:rPr lang="en-US" sz="2040" b="1" spc="267">
                <a:solidFill>
                  <a:srgbClr val="FFFFFF"/>
                </a:solidFill>
                <a:latin typeface="Poppins Bold"/>
                <a:ea typeface="Poppins Bold"/>
                <a:cs typeface="Poppins Bold"/>
                <a:sym typeface="Poppins Bold"/>
              </a:rPr>
              <a:t>PRATYUSH TAYAL(24BCE0583)</a:t>
            </a:r>
          </a:p>
          <a:p>
            <a:pPr algn="ctr">
              <a:lnSpc>
                <a:spcPts val="2857"/>
              </a:lnSpc>
            </a:pPr>
            <a:endParaRPr lang="en-US" sz="2040" b="1" spc="267">
              <a:solidFill>
                <a:srgbClr val="FFFFFF"/>
              </a:solidFill>
              <a:latin typeface="Poppins Bold"/>
              <a:ea typeface="Poppins Bold"/>
              <a:cs typeface="Poppins Bold"/>
              <a:sym typeface="Poppins Bold"/>
            </a:endParaRPr>
          </a:p>
        </p:txBody>
      </p:sp>
      <p:sp>
        <p:nvSpPr>
          <p:cNvPr id="18" name="TextBox 18"/>
          <p:cNvSpPr txBox="1"/>
          <p:nvPr/>
        </p:nvSpPr>
        <p:spPr>
          <a:xfrm>
            <a:off x="12006274" y="8644027"/>
            <a:ext cx="3515128" cy="431859"/>
          </a:xfrm>
          <a:prstGeom prst="rect">
            <a:avLst/>
          </a:prstGeom>
        </p:spPr>
        <p:txBody>
          <a:bodyPr lIns="0" tIns="0" rIns="0" bIns="0" rtlCol="0" anchor="t">
            <a:spAutoFit/>
          </a:bodyPr>
          <a:lstStyle/>
          <a:p>
            <a:pPr marL="0" lvl="0" indent="0" algn="l">
              <a:lnSpc>
                <a:spcPts val="3579"/>
              </a:lnSpc>
              <a:spcBef>
                <a:spcPct val="0"/>
              </a:spcBef>
            </a:pPr>
            <a:r>
              <a:rPr lang="en-US" sz="2105" b="1">
                <a:solidFill>
                  <a:srgbClr val="FFFFFF">
                    <a:alpha val="80000"/>
                  </a:srgbClr>
                </a:solidFill>
                <a:latin typeface="Poppins Bold"/>
                <a:ea typeface="Poppins Bold"/>
                <a:cs typeface="Poppins Bold"/>
                <a:sym typeface="Poppins Bold"/>
              </a:rPr>
              <a:t>Yukti ID- IR2025</a:t>
            </a:r>
            <a:r>
              <a:rPr lang="en-US" sz="2105" b="1" u="none" strike="noStrike">
                <a:solidFill>
                  <a:srgbClr val="FFFFFF">
                    <a:alpha val="80000"/>
                  </a:srgbClr>
                </a:solidFill>
                <a:latin typeface="Poppins Bold"/>
                <a:ea typeface="Poppins Bold"/>
                <a:cs typeface="Poppins Bold"/>
                <a:sym typeface="Poppins Bold"/>
              </a:rPr>
              <a:t>-995938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7883007" y="3671287"/>
            <a:ext cx="9197585" cy="5120288"/>
          </a:xfrm>
          <a:prstGeom prst="rect">
            <a:avLst/>
          </a:prstGeom>
        </p:spPr>
        <p:txBody>
          <a:bodyPr lIns="0" tIns="0" rIns="0" bIns="0" rtlCol="0" anchor="t">
            <a:spAutoFit/>
          </a:bodyPr>
          <a:lstStyle/>
          <a:p>
            <a:pPr algn="l">
              <a:lnSpc>
                <a:spcPts val="3681"/>
              </a:lnSpc>
            </a:pPr>
            <a:r>
              <a:rPr lang="en-US" sz="2165" b="1">
                <a:solidFill>
                  <a:srgbClr val="FFFFFF">
                    <a:alpha val="80000"/>
                  </a:srgbClr>
                </a:solidFill>
                <a:latin typeface="Poppins Bold"/>
                <a:ea typeface="Poppins Bold"/>
                <a:cs typeface="Poppins Bold"/>
                <a:sym typeface="Poppins Bold"/>
              </a:rPr>
              <a:t>HARDWARE INTEGRATION</a:t>
            </a:r>
          </a:p>
          <a:p>
            <a:pPr marL="467541" lvl="1" indent="-233770" algn="l">
              <a:lnSpc>
                <a:spcPts val="3681"/>
              </a:lnSpc>
              <a:buFont typeface="Arial"/>
              <a:buChar char="•"/>
            </a:pPr>
            <a:r>
              <a:rPr lang="en-US" sz="2165">
                <a:solidFill>
                  <a:srgbClr val="FFFFFF">
                    <a:alpha val="80000"/>
                  </a:srgbClr>
                </a:solidFill>
                <a:latin typeface="Poppins"/>
                <a:ea typeface="Poppins"/>
                <a:cs typeface="Poppins"/>
                <a:sym typeface="Poppins"/>
              </a:rPr>
              <a:t>CHALLENGE: Multiple components (motors, servos, IR sensors, ultrasonic) caused wiring conflicts &amp; unstable power supply.</a:t>
            </a:r>
          </a:p>
          <a:p>
            <a:pPr marL="467541" lvl="1" indent="-233770" algn="l">
              <a:lnSpc>
                <a:spcPts val="3681"/>
              </a:lnSpc>
              <a:buFont typeface="Arial"/>
              <a:buChar char="•"/>
            </a:pPr>
            <a:r>
              <a:rPr lang="en-US" sz="2165">
                <a:solidFill>
                  <a:srgbClr val="FFFFFF">
                    <a:alpha val="80000"/>
                  </a:srgbClr>
                </a:solidFill>
                <a:latin typeface="Poppins"/>
                <a:ea typeface="Poppins"/>
                <a:cs typeface="Poppins"/>
                <a:sym typeface="Poppins"/>
              </a:rPr>
              <a:t>SOLUTION: Used proper pin mapping, motor driver (tb6612fng), and regulated power to ensure stable operation.</a:t>
            </a:r>
          </a:p>
          <a:p>
            <a:pPr algn="l">
              <a:lnSpc>
                <a:spcPts val="3681"/>
              </a:lnSpc>
            </a:pPr>
            <a:endParaRPr lang="en-US" sz="2165">
              <a:solidFill>
                <a:srgbClr val="FFFFFF">
                  <a:alpha val="80000"/>
                </a:srgbClr>
              </a:solidFill>
              <a:latin typeface="Poppins"/>
              <a:ea typeface="Poppins"/>
              <a:cs typeface="Poppins"/>
              <a:sym typeface="Poppins"/>
            </a:endParaRPr>
          </a:p>
          <a:p>
            <a:pPr algn="l">
              <a:lnSpc>
                <a:spcPts val="3681"/>
              </a:lnSpc>
            </a:pPr>
            <a:r>
              <a:rPr lang="en-US" sz="2165" b="1">
                <a:solidFill>
                  <a:srgbClr val="FFFFFF">
                    <a:alpha val="80000"/>
                  </a:srgbClr>
                </a:solidFill>
                <a:latin typeface="Poppins Bold"/>
                <a:ea typeface="Poppins Bold"/>
                <a:cs typeface="Poppins Bold"/>
                <a:sym typeface="Poppins Bold"/>
              </a:rPr>
              <a:t>ULTRASONIC FILL DETECTION</a:t>
            </a:r>
          </a:p>
          <a:p>
            <a:pPr marL="467541" lvl="1" indent="-233770" algn="l">
              <a:lnSpc>
                <a:spcPts val="3681"/>
              </a:lnSpc>
              <a:buFont typeface="Arial"/>
              <a:buChar char="•"/>
            </a:pPr>
            <a:r>
              <a:rPr lang="en-US" sz="2165">
                <a:solidFill>
                  <a:srgbClr val="FFFFFF">
                    <a:alpha val="80000"/>
                  </a:srgbClr>
                </a:solidFill>
                <a:latin typeface="Poppins"/>
                <a:ea typeface="Poppins"/>
                <a:cs typeface="Poppins"/>
                <a:sym typeface="Poppins"/>
              </a:rPr>
              <a:t>CHALLENGE: Ultrasonic sensor gave unstable readings inside the dustbin.</a:t>
            </a:r>
          </a:p>
          <a:p>
            <a:pPr marL="467541" lvl="1" indent="-233770" algn="l">
              <a:lnSpc>
                <a:spcPts val="3681"/>
              </a:lnSpc>
              <a:buFont typeface="Arial"/>
              <a:buChar char="•"/>
            </a:pPr>
            <a:r>
              <a:rPr lang="en-US" sz="2165">
                <a:solidFill>
                  <a:srgbClr val="FFFFFF">
                    <a:alpha val="80000"/>
                  </a:srgbClr>
                </a:solidFill>
                <a:latin typeface="Poppins"/>
                <a:ea typeface="Poppins"/>
                <a:cs typeface="Poppins"/>
                <a:sym typeface="Poppins"/>
              </a:rPr>
              <a:t>SOLUTION: Used averaging of multiple readings + mapped values to a fixed range for stable fill-level percentage.</a:t>
            </a:r>
          </a:p>
        </p:txBody>
      </p:sp>
      <p:sp>
        <p:nvSpPr>
          <p:cNvPr id="3" name="Freeform 3"/>
          <p:cNvSpPr/>
          <p:nvPr/>
        </p:nvSpPr>
        <p:spPr>
          <a:xfrm>
            <a:off x="-1301313" y="-1683583"/>
            <a:ext cx="3003793" cy="3367167"/>
          </a:xfrm>
          <a:custGeom>
            <a:avLst/>
            <a:gdLst/>
            <a:ahLst/>
            <a:cxnLst/>
            <a:rect l="l" t="t" r="r" b="b"/>
            <a:pathLst>
              <a:path w="3003793" h="3367167">
                <a:moveTo>
                  <a:pt x="0" y="0"/>
                </a:moveTo>
                <a:lnTo>
                  <a:pt x="3003793" y="0"/>
                </a:lnTo>
                <a:lnTo>
                  <a:pt x="3003793" y="3367166"/>
                </a:lnTo>
                <a:lnTo>
                  <a:pt x="0" y="3367166"/>
                </a:lnTo>
                <a:lnTo>
                  <a:pt x="0" y="0"/>
                </a:lnTo>
                <a:close/>
              </a:path>
            </a:pathLst>
          </a:custGeom>
          <a:blipFill>
            <a:blip r:embed="rId2"/>
            <a:stretch>
              <a:fillRect/>
            </a:stretch>
          </a:blipFill>
        </p:spPr>
      </p:sp>
      <p:sp>
        <p:nvSpPr>
          <p:cNvPr id="4" name="Freeform 4"/>
          <p:cNvSpPr/>
          <p:nvPr/>
        </p:nvSpPr>
        <p:spPr>
          <a:xfrm rot="-6868736">
            <a:off x="16425555" y="8316780"/>
            <a:ext cx="3003793" cy="3367167"/>
          </a:xfrm>
          <a:custGeom>
            <a:avLst/>
            <a:gdLst/>
            <a:ahLst/>
            <a:cxnLst/>
            <a:rect l="l" t="t" r="r" b="b"/>
            <a:pathLst>
              <a:path w="3003793" h="3367167">
                <a:moveTo>
                  <a:pt x="0" y="0"/>
                </a:moveTo>
                <a:lnTo>
                  <a:pt x="3003793" y="0"/>
                </a:lnTo>
                <a:lnTo>
                  <a:pt x="3003793" y="3367166"/>
                </a:lnTo>
                <a:lnTo>
                  <a:pt x="0" y="3367166"/>
                </a:lnTo>
                <a:lnTo>
                  <a:pt x="0" y="0"/>
                </a:lnTo>
                <a:close/>
              </a:path>
            </a:pathLst>
          </a:custGeom>
          <a:blipFill>
            <a:blip r:embed="rId2"/>
            <a:stretch>
              <a:fillRect/>
            </a:stretch>
          </a:blipFill>
        </p:spPr>
      </p:sp>
      <p:sp>
        <p:nvSpPr>
          <p:cNvPr id="5" name="Freeform 5"/>
          <p:cNvSpPr/>
          <p:nvPr/>
        </p:nvSpPr>
        <p:spPr>
          <a:xfrm>
            <a:off x="746042" y="2891897"/>
            <a:ext cx="6514331" cy="5043962"/>
          </a:xfrm>
          <a:custGeom>
            <a:avLst/>
            <a:gdLst/>
            <a:ahLst/>
            <a:cxnLst/>
            <a:rect l="l" t="t" r="r" b="b"/>
            <a:pathLst>
              <a:path w="6514331" h="5043962">
                <a:moveTo>
                  <a:pt x="0" y="0"/>
                </a:moveTo>
                <a:lnTo>
                  <a:pt x="6514330" y="0"/>
                </a:lnTo>
                <a:lnTo>
                  <a:pt x="6514330" y="5043962"/>
                </a:lnTo>
                <a:lnTo>
                  <a:pt x="0" y="5043962"/>
                </a:lnTo>
                <a:lnTo>
                  <a:pt x="0" y="0"/>
                </a:lnTo>
                <a:close/>
              </a:path>
            </a:pathLst>
          </a:custGeom>
          <a:blipFill>
            <a:blip r:embed="rId3"/>
            <a:stretch>
              <a:fillRect l="-26163" t="-7285" r="-6074" b="-6724"/>
            </a:stretch>
          </a:blipFill>
        </p:spPr>
      </p:sp>
      <p:sp>
        <p:nvSpPr>
          <p:cNvPr id="6" name="TextBox 6"/>
          <p:cNvSpPr txBox="1"/>
          <p:nvPr/>
        </p:nvSpPr>
        <p:spPr>
          <a:xfrm>
            <a:off x="8061715" y="718468"/>
            <a:ext cx="8840171" cy="3037875"/>
          </a:xfrm>
          <a:prstGeom prst="rect">
            <a:avLst/>
          </a:prstGeom>
        </p:spPr>
        <p:txBody>
          <a:bodyPr lIns="0" tIns="0" rIns="0" bIns="0" rtlCol="0" anchor="t">
            <a:spAutoFit/>
          </a:bodyPr>
          <a:lstStyle/>
          <a:p>
            <a:pPr marL="0" lvl="0" indent="0" algn="l">
              <a:lnSpc>
                <a:spcPts val="7880"/>
              </a:lnSpc>
              <a:spcBef>
                <a:spcPct val="0"/>
              </a:spcBef>
            </a:pPr>
            <a:r>
              <a:rPr lang="en-US" sz="6567" b="1">
                <a:solidFill>
                  <a:srgbClr val="A44CCD"/>
                </a:solidFill>
                <a:latin typeface="Poppins Bold"/>
                <a:ea typeface="Poppins Bold"/>
                <a:cs typeface="Poppins Bold"/>
                <a:sym typeface="Poppins Bold"/>
              </a:rPr>
              <a:t>CHALLENGES FACED &amp; HOW YOU OVERCAME THEM</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6868736">
            <a:off x="-2010224" y="7959671"/>
            <a:ext cx="3003793" cy="3367167"/>
          </a:xfrm>
          <a:custGeom>
            <a:avLst/>
            <a:gdLst/>
            <a:ahLst/>
            <a:cxnLst/>
            <a:rect l="l" t="t" r="r" b="b"/>
            <a:pathLst>
              <a:path w="3003793" h="3367167">
                <a:moveTo>
                  <a:pt x="0" y="0"/>
                </a:moveTo>
                <a:lnTo>
                  <a:pt x="3003794" y="0"/>
                </a:lnTo>
                <a:lnTo>
                  <a:pt x="3003794" y="3367167"/>
                </a:lnTo>
                <a:lnTo>
                  <a:pt x="0" y="3367167"/>
                </a:lnTo>
                <a:lnTo>
                  <a:pt x="0" y="0"/>
                </a:lnTo>
                <a:close/>
              </a:path>
            </a:pathLst>
          </a:custGeom>
          <a:blipFill>
            <a:blip r:embed="rId2"/>
            <a:stretch>
              <a:fillRect/>
            </a:stretch>
          </a:blipFill>
        </p:spPr>
      </p:sp>
      <p:grpSp>
        <p:nvGrpSpPr>
          <p:cNvPr id="3" name="Group 3"/>
          <p:cNvGrpSpPr/>
          <p:nvPr/>
        </p:nvGrpSpPr>
        <p:grpSpPr>
          <a:xfrm>
            <a:off x="11942864" y="2499566"/>
            <a:ext cx="5508392" cy="3191949"/>
            <a:chOff x="0" y="0"/>
            <a:chExt cx="976076" cy="565607"/>
          </a:xfrm>
        </p:grpSpPr>
        <p:sp>
          <p:nvSpPr>
            <p:cNvPr id="4" name="Freeform 4"/>
            <p:cNvSpPr/>
            <p:nvPr/>
          </p:nvSpPr>
          <p:spPr>
            <a:xfrm>
              <a:off x="0" y="0"/>
              <a:ext cx="976076" cy="565607"/>
            </a:xfrm>
            <a:custGeom>
              <a:avLst/>
              <a:gdLst/>
              <a:ahLst/>
              <a:cxnLst/>
              <a:rect l="l" t="t" r="r" b="b"/>
              <a:pathLst>
                <a:path w="976076" h="565607">
                  <a:moveTo>
                    <a:pt x="32326" y="0"/>
                  </a:moveTo>
                  <a:lnTo>
                    <a:pt x="943750" y="0"/>
                  </a:lnTo>
                  <a:cubicBezTo>
                    <a:pt x="961603" y="0"/>
                    <a:pt x="976076" y="14473"/>
                    <a:pt x="976076" y="32326"/>
                  </a:cubicBezTo>
                  <a:lnTo>
                    <a:pt x="976076" y="533281"/>
                  </a:lnTo>
                  <a:cubicBezTo>
                    <a:pt x="976076" y="551134"/>
                    <a:pt x="961603" y="565607"/>
                    <a:pt x="943750" y="565607"/>
                  </a:cubicBezTo>
                  <a:lnTo>
                    <a:pt x="32326" y="565607"/>
                  </a:lnTo>
                  <a:cubicBezTo>
                    <a:pt x="14473" y="565607"/>
                    <a:pt x="0" y="551134"/>
                    <a:pt x="0" y="533281"/>
                  </a:cubicBezTo>
                  <a:lnTo>
                    <a:pt x="0" y="32326"/>
                  </a:lnTo>
                  <a:cubicBezTo>
                    <a:pt x="0" y="14473"/>
                    <a:pt x="14473" y="0"/>
                    <a:pt x="32326" y="0"/>
                  </a:cubicBezTo>
                  <a:close/>
                </a:path>
              </a:pathLst>
            </a:custGeom>
            <a:blipFill>
              <a:blip r:embed="rId3"/>
              <a:stretch>
                <a:fillRect t="-9219" b="-9219"/>
              </a:stretch>
            </a:blipFill>
            <a:ln w="38100" cap="rnd">
              <a:solidFill>
                <a:srgbClr val="FFFFFF"/>
              </a:solidFill>
              <a:prstDash val="solid"/>
              <a:round/>
            </a:ln>
          </p:spPr>
        </p:sp>
      </p:grpSp>
      <p:sp>
        <p:nvSpPr>
          <p:cNvPr id="5" name="Freeform 5"/>
          <p:cNvSpPr/>
          <p:nvPr/>
        </p:nvSpPr>
        <p:spPr>
          <a:xfrm rot="-6868736">
            <a:off x="16368113" y="1395412"/>
            <a:ext cx="3003793" cy="3367167"/>
          </a:xfrm>
          <a:custGeom>
            <a:avLst/>
            <a:gdLst/>
            <a:ahLst/>
            <a:cxnLst/>
            <a:rect l="l" t="t" r="r" b="b"/>
            <a:pathLst>
              <a:path w="3003793" h="3367167">
                <a:moveTo>
                  <a:pt x="0" y="0"/>
                </a:moveTo>
                <a:lnTo>
                  <a:pt x="3003793" y="0"/>
                </a:lnTo>
                <a:lnTo>
                  <a:pt x="3003793" y="3367167"/>
                </a:lnTo>
                <a:lnTo>
                  <a:pt x="0" y="3367167"/>
                </a:lnTo>
                <a:lnTo>
                  <a:pt x="0" y="0"/>
                </a:lnTo>
                <a:close/>
              </a:path>
            </a:pathLst>
          </a:custGeom>
          <a:blipFill>
            <a:blip r:embed="rId2"/>
            <a:stretch>
              <a:fillRect/>
            </a:stretch>
          </a:blipFill>
        </p:spPr>
      </p:sp>
      <p:grpSp>
        <p:nvGrpSpPr>
          <p:cNvPr id="6" name="Group 6"/>
          <p:cNvGrpSpPr/>
          <p:nvPr/>
        </p:nvGrpSpPr>
        <p:grpSpPr>
          <a:xfrm>
            <a:off x="11942864" y="6091881"/>
            <a:ext cx="5734568" cy="3191949"/>
            <a:chOff x="0" y="0"/>
            <a:chExt cx="1016154" cy="565607"/>
          </a:xfrm>
        </p:grpSpPr>
        <p:sp>
          <p:nvSpPr>
            <p:cNvPr id="7" name="Freeform 7"/>
            <p:cNvSpPr/>
            <p:nvPr/>
          </p:nvSpPr>
          <p:spPr>
            <a:xfrm>
              <a:off x="0" y="0"/>
              <a:ext cx="1016154" cy="565607"/>
            </a:xfrm>
            <a:custGeom>
              <a:avLst/>
              <a:gdLst/>
              <a:ahLst/>
              <a:cxnLst/>
              <a:rect l="l" t="t" r="r" b="b"/>
              <a:pathLst>
                <a:path w="1016154" h="565607">
                  <a:moveTo>
                    <a:pt x="31051" y="0"/>
                  </a:moveTo>
                  <a:lnTo>
                    <a:pt x="985103" y="0"/>
                  </a:lnTo>
                  <a:cubicBezTo>
                    <a:pt x="993338" y="0"/>
                    <a:pt x="1001236" y="3271"/>
                    <a:pt x="1007059" y="9095"/>
                  </a:cubicBezTo>
                  <a:cubicBezTo>
                    <a:pt x="1012882" y="14918"/>
                    <a:pt x="1016154" y="22816"/>
                    <a:pt x="1016154" y="31051"/>
                  </a:cubicBezTo>
                  <a:lnTo>
                    <a:pt x="1016154" y="534556"/>
                  </a:lnTo>
                  <a:cubicBezTo>
                    <a:pt x="1016154" y="542791"/>
                    <a:pt x="1012882" y="550689"/>
                    <a:pt x="1007059" y="556512"/>
                  </a:cubicBezTo>
                  <a:cubicBezTo>
                    <a:pt x="1001236" y="562335"/>
                    <a:pt x="993338" y="565607"/>
                    <a:pt x="985103" y="565607"/>
                  </a:cubicBezTo>
                  <a:lnTo>
                    <a:pt x="31051" y="565607"/>
                  </a:lnTo>
                  <a:cubicBezTo>
                    <a:pt x="22816" y="565607"/>
                    <a:pt x="14918" y="562335"/>
                    <a:pt x="9095" y="556512"/>
                  </a:cubicBezTo>
                  <a:cubicBezTo>
                    <a:pt x="3271" y="550689"/>
                    <a:pt x="0" y="542791"/>
                    <a:pt x="0" y="534556"/>
                  </a:cubicBezTo>
                  <a:lnTo>
                    <a:pt x="0" y="31051"/>
                  </a:lnTo>
                  <a:cubicBezTo>
                    <a:pt x="0" y="22816"/>
                    <a:pt x="3271" y="14918"/>
                    <a:pt x="9095" y="9095"/>
                  </a:cubicBezTo>
                  <a:cubicBezTo>
                    <a:pt x="14918" y="3271"/>
                    <a:pt x="22816" y="0"/>
                    <a:pt x="31051" y="0"/>
                  </a:cubicBezTo>
                  <a:close/>
                </a:path>
              </a:pathLst>
            </a:custGeom>
            <a:blipFill>
              <a:blip r:embed="rId4"/>
              <a:stretch>
                <a:fillRect t="-11824" b="-11824"/>
              </a:stretch>
            </a:blipFill>
            <a:ln w="38100" cap="rnd">
              <a:solidFill>
                <a:srgbClr val="FFFFFF"/>
              </a:solidFill>
              <a:prstDash val="solid"/>
              <a:round/>
            </a:ln>
          </p:spPr>
        </p:sp>
      </p:grpSp>
      <p:sp>
        <p:nvSpPr>
          <p:cNvPr id="8" name="TextBox 8"/>
          <p:cNvSpPr txBox="1"/>
          <p:nvPr/>
        </p:nvSpPr>
        <p:spPr>
          <a:xfrm>
            <a:off x="1262615" y="947816"/>
            <a:ext cx="8050480" cy="2066925"/>
          </a:xfrm>
          <a:prstGeom prst="rect">
            <a:avLst/>
          </a:prstGeom>
        </p:spPr>
        <p:txBody>
          <a:bodyPr lIns="0" tIns="0" rIns="0" bIns="0" rtlCol="0" anchor="t">
            <a:spAutoFit/>
          </a:bodyPr>
          <a:lstStyle/>
          <a:p>
            <a:pPr marL="0" lvl="0" indent="0" algn="l">
              <a:lnSpc>
                <a:spcPts val="7880"/>
              </a:lnSpc>
              <a:spcBef>
                <a:spcPct val="0"/>
              </a:spcBef>
            </a:pPr>
            <a:r>
              <a:rPr lang="en-US" sz="6567" b="1" u="none" strike="noStrike">
                <a:solidFill>
                  <a:srgbClr val="A44CCD"/>
                </a:solidFill>
                <a:latin typeface="Poppins Bold"/>
                <a:ea typeface="Poppins Bold"/>
                <a:cs typeface="Poppins Bold"/>
                <a:sym typeface="Poppins Bold"/>
              </a:rPr>
              <a:t>FUTURE SCOPE</a:t>
            </a:r>
          </a:p>
          <a:p>
            <a:pPr marL="0" lvl="0" indent="0" algn="l">
              <a:lnSpc>
                <a:spcPts val="7880"/>
              </a:lnSpc>
              <a:spcBef>
                <a:spcPct val="0"/>
              </a:spcBef>
            </a:pPr>
            <a:endParaRPr lang="en-US" sz="6567" b="1" u="none" strike="noStrike">
              <a:solidFill>
                <a:srgbClr val="A44CCD"/>
              </a:solidFill>
              <a:latin typeface="Poppins Bold"/>
              <a:ea typeface="Poppins Bold"/>
              <a:cs typeface="Poppins Bold"/>
              <a:sym typeface="Poppins Bold"/>
            </a:endParaRPr>
          </a:p>
        </p:txBody>
      </p:sp>
      <p:sp>
        <p:nvSpPr>
          <p:cNvPr id="9" name="TextBox 9"/>
          <p:cNvSpPr txBox="1"/>
          <p:nvPr/>
        </p:nvSpPr>
        <p:spPr>
          <a:xfrm>
            <a:off x="1262615" y="2151525"/>
            <a:ext cx="10482388" cy="7491730"/>
          </a:xfrm>
          <a:prstGeom prst="rect">
            <a:avLst/>
          </a:prstGeom>
        </p:spPr>
        <p:txBody>
          <a:bodyPr lIns="0" tIns="0" rIns="0" bIns="0" rtlCol="0" anchor="t">
            <a:spAutoFit/>
          </a:bodyPr>
          <a:lstStyle/>
          <a:p>
            <a:pPr marL="0" lvl="0" indent="0" algn="l">
              <a:lnSpc>
                <a:spcPts val="3977"/>
              </a:lnSpc>
              <a:spcBef>
                <a:spcPct val="0"/>
              </a:spcBef>
            </a:pPr>
            <a:r>
              <a:rPr lang="en-US" sz="2340" b="1" u="none" strike="noStrike">
                <a:solidFill>
                  <a:srgbClr val="FFFFFF">
                    <a:alpha val="80000"/>
                  </a:srgbClr>
                </a:solidFill>
                <a:latin typeface="Poppins Bold"/>
                <a:ea typeface="Poppins Bold"/>
                <a:cs typeface="Poppins Bold"/>
                <a:sym typeface="Poppins Bold"/>
              </a:rPr>
              <a:t>Smarter Waste Management</a:t>
            </a:r>
          </a:p>
          <a:p>
            <a:pPr marL="0" lvl="0" indent="0" algn="l">
              <a:lnSpc>
                <a:spcPts val="3977"/>
              </a:lnSpc>
              <a:spcBef>
                <a:spcPct val="0"/>
              </a:spcBef>
            </a:pPr>
            <a:r>
              <a:rPr lang="en-US" sz="2340" u="none" strike="noStrike">
                <a:solidFill>
                  <a:srgbClr val="FFFFFF">
                    <a:alpha val="80000"/>
                  </a:srgbClr>
                </a:solidFill>
                <a:latin typeface="Poppins"/>
                <a:ea typeface="Poppins"/>
                <a:cs typeface="Poppins"/>
                <a:sym typeface="Poppins"/>
              </a:rPr>
              <a:t>•Add AI/Camera-based recognition to automatically classify recyclable vs. non-recyclable waste.</a:t>
            </a:r>
          </a:p>
          <a:p>
            <a:pPr marL="0" lvl="0" indent="0" algn="l">
              <a:lnSpc>
                <a:spcPts val="3977"/>
              </a:lnSpc>
              <a:spcBef>
                <a:spcPct val="0"/>
              </a:spcBef>
            </a:pPr>
            <a:r>
              <a:rPr lang="en-US" sz="2340" u="none" strike="noStrike">
                <a:solidFill>
                  <a:srgbClr val="FFFFFF">
                    <a:alpha val="80000"/>
                  </a:srgbClr>
                </a:solidFill>
                <a:latin typeface="Poppins"/>
                <a:ea typeface="Poppins"/>
                <a:cs typeface="Poppins"/>
                <a:sym typeface="Poppins"/>
              </a:rPr>
              <a:t>•Enable real-time data sharing with municipalities for predictive waste collection.</a:t>
            </a:r>
          </a:p>
          <a:p>
            <a:pPr marL="0" lvl="0" indent="0" algn="l">
              <a:lnSpc>
                <a:spcPts val="3977"/>
              </a:lnSpc>
              <a:spcBef>
                <a:spcPct val="0"/>
              </a:spcBef>
            </a:pPr>
            <a:r>
              <a:rPr lang="en-US" sz="2340" b="1" u="none" strike="noStrike">
                <a:solidFill>
                  <a:srgbClr val="FFFFFF">
                    <a:alpha val="80000"/>
                  </a:srgbClr>
                </a:solidFill>
                <a:latin typeface="Poppins Bold"/>
                <a:ea typeface="Poppins Bold"/>
                <a:cs typeface="Poppins Bold"/>
                <a:sym typeface="Poppins Bold"/>
              </a:rPr>
              <a:t>Better Connectivity</a:t>
            </a:r>
          </a:p>
          <a:p>
            <a:pPr marL="0" lvl="0" indent="0" algn="l">
              <a:lnSpc>
                <a:spcPts val="3977"/>
              </a:lnSpc>
              <a:spcBef>
                <a:spcPct val="0"/>
              </a:spcBef>
            </a:pPr>
            <a:r>
              <a:rPr lang="en-US" sz="2340" u="none" strike="noStrike">
                <a:solidFill>
                  <a:srgbClr val="FFFFFF">
                    <a:alpha val="80000"/>
                  </a:srgbClr>
                </a:solidFill>
                <a:latin typeface="Poppins"/>
                <a:ea typeface="Poppins"/>
                <a:cs typeface="Poppins"/>
                <a:sym typeface="Poppins"/>
              </a:rPr>
              <a:t>•Add Wi-Fi modules so bins send fill-status directly to waste collection systems.</a:t>
            </a:r>
          </a:p>
          <a:p>
            <a:pPr marL="0" lvl="0" indent="0" algn="l">
              <a:lnSpc>
                <a:spcPts val="3977"/>
              </a:lnSpc>
              <a:spcBef>
                <a:spcPct val="0"/>
              </a:spcBef>
            </a:pPr>
            <a:r>
              <a:rPr lang="en-US" sz="2340" u="none" strike="noStrike">
                <a:solidFill>
                  <a:srgbClr val="FFFFFF">
                    <a:alpha val="80000"/>
                  </a:srgbClr>
                </a:solidFill>
                <a:latin typeface="Poppins"/>
                <a:ea typeface="Poppins"/>
                <a:cs typeface="Poppins"/>
                <a:sym typeface="Poppins"/>
              </a:rPr>
              <a:t>•Integrate into Smart City dashboards for route optimization.</a:t>
            </a:r>
          </a:p>
          <a:p>
            <a:pPr marL="0" lvl="0" indent="0" algn="l">
              <a:lnSpc>
                <a:spcPts val="3977"/>
              </a:lnSpc>
              <a:spcBef>
                <a:spcPct val="0"/>
              </a:spcBef>
            </a:pPr>
            <a:r>
              <a:rPr lang="en-US" sz="2340" b="1" u="none" strike="noStrike">
                <a:solidFill>
                  <a:srgbClr val="FFFFFF">
                    <a:alpha val="80000"/>
                  </a:srgbClr>
                </a:solidFill>
                <a:latin typeface="Poppins Bold"/>
                <a:ea typeface="Poppins Bold"/>
                <a:cs typeface="Poppins Bold"/>
                <a:sym typeface="Poppins Bold"/>
              </a:rPr>
              <a:t>Improved Hardware</a:t>
            </a:r>
          </a:p>
          <a:p>
            <a:pPr marL="0" lvl="0" indent="0" algn="l">
              <a:lnSpc>
                <a:spcPts val="3977"/>
              </a:lnSpc>
              <a:spcBef>
                <a:spcPct val="0"/>
              </a:spcBef>
            </a:pPr>
            <a:r>
              <a:rPr lang="en-US" sz="2340" u="none" strike="noStrike">
                <a:solidFill>
                  <a:srgbClr val="FFFFFF">
                    <a:alpha val="80000"/>
                  </a:srgbClr>
                </a:solidFill>
                <a:latin typeface="Poppins"/>
                <a:ea typeface="Poppins"/>
                <a:cs typeface="Poppins"/>
                <a:sym typeface="Poppins"/>
              </a:rPr>
              <a:t>•Use rechargeable battery with solar charging → fully sustainable operation.</a:t>
            </a:r>
          </a:p>
          <a:p>
            <a:pPr marL="0" lvl="0" indent="0" algn="l">
              <a:lnSpc>
                <a:spcPts val="3977"/>
              </a:lnSpc>
              <a:spcBef>
                <a:spcPct val="0"/>
              </a:spcBef>
            </a:pPr>
            <a:r>
              <a:rPr lang="en-US" sz="2340" u="none" strike="noStrike">
                <a:solidFill>
                  <a:srgbClr val="FFFFFF">
                    <a:alpha val="80000"/>
                  </a:srgbClr>
                </a:solidFill>
                <a:latin typeface="Poppins"/>
                <a:ea typeface="Poppins"/>
                <a:cs typeface="Poppins"/>
                <a:sym typeface="Poppins"/>
              </a:rPr>
              <a:t>•Add stronger, compact motors for smoother movement &amp; better load handling.</a:t>
            </a:r>
          </a:p>
          <a:p>
            <a:pPr marL="0" lvl="0" indent="0" algn="l">
              <a:lnSpc>
                <a:spcPts val="3400"/>
              </a:lnSpc>
              <a:spcBef>
                <a:spcPct val="0"/>
              </a:spcBef>
            </a:pPr>
            <a:endParaRPr lang="en-US" sz="2340" u="none" strike="noStrike">
              <a:solidFill>
                <a:srgbClr val="FFFFFF">
                  <a:alpha val="80000"/>
                </a:srgbClr>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989415" y="2767936"/>
            <a:ext cx="3895988" cy="4367292"/>
          </a:xfrm>
          <a:custGeom>
            <a:avLst/>
            <a:gdLst/>
            <a:ahLst/>
            <a:cxnLst/>
            <a:rect l="l" t="t" r="r" b="b"/>
            <a:pathLst>
              <a:path w="3895988" h="4367292">
                <a:moveTo>
                  <a:pt x="0" y="0"/>
                </a:moveTo>
                <a:lnTo>
                  <a:pt x="3895988" y="0"/>
                </a:lnTo>
                <a:lnTo>
                  <a:pt x="3895988" y="4367292"/>
                </a:lnTo>
                <a:lnTo>
                  <a:pt x="0" y="4367292"/>
                </a:lnTo>
                <a:lnTo>
                  <a:pt x="0" y="0"/>
                </a:lnTo>
                <a:close/>
              </a:path>
            </a:pathLst>
          </a:custGeom>
          <a:blipFill>
            <a:blip r:embed="rId2"/>
            <a:stretch>
              <a:fillRect/>
            </a:stretch>
          </a:blipFill>
        </p:spPr>
      </p:sp>
      <p:grpSp>
        <p:nvGrpSpPr>
          <p:cNvPr id="3" name="Group 3"/>
          <p:cNvGrpSpPr/>
          <p:nvPr/>
        </p:nvGrpSpPr>
        <p:grpSpPr>
          <a:xfrm>
            <a:off x="2937694" y="3993474"/>
            <a:ext cx="12412611" cy="3743198"/>
            <a:chOff x="0" y="0"/>
            <a:chExt cx="3269165" cy="985863"/>
          </a:xfrm>
        </p:grpSpPr>
        <p:sp>
          <p:nvSpPr>
            <p:cNvPr id="4" name="Freeform 4"/>
            <p:cNvSpPr/>
            <p:nvPr/>
          </p:nvSpPr>
          <p:spPr>
            <a:xfrm>
              <a:off x="0" y="0"/>
              <a:ext cx="3269165" cy="985863"/>
            </a:xfrm>
            <a:custGeom>
              <a:avLst/>
              <a:gdLst/>
              <a:ahLst/>
              <a:cxnLst/>
              <a:rect l="l" t="t" r="r" b="b"/>
              <a:pathLst>
                <a:path w="3269165" h="985863">
                  <a:moveTo>
                    <a:pt x="21830" y="0"/>
                  </a:moveTo>
                  <a:lnTo>
                    <a:pt x="3247335" y="0"/>
                  </a:lnTo>
                  <a:cubicBezTo>
                    <a:pt x="3259392" y="0"/>
                    <a:pt x="3269165" y="9774"/>
                    <a:pt x="3269165" y="21830"/>
                  </a:cubicBezTo>
                  <a:lnTo>
                    <a:pt x="3269165" y="964033"/>
                  </a:lnTo>
                  <a:cubicBezTo>
                    <a:pt x="3269165" y="976089"/>
                    <a:pt x="3259392" y="985863"/>
                    <a:pt x="3247335" y="985863"/>
                  </a:cubicBezTo>
                  <a:lnTo>
                    <a:pt x="21830" y="985863"/>
                  </a:lnTo>
                  <a:cubicBezTo>
                    <a:pt x="16040" y="985863"/>
                    <a:pt x="10488" y="983563"/>
                    <a:pt x="6394" y="979469"/>
                  </a:cubicBezTo>
                  <a:cubicBezTo>
                    <a:pt x="2300" y="975375"/>
                    <a:pt x="0" y="969822"/>
                    <a:pt x="0" y="964033"/>
                  </a:cubicBezTo>
                  <a:lnTo>
                    <a:pt x="0" y="21830"/>
                  </a:lnTo>
                  <a:cubicBezTo>
                    <a:pt x="0" y="9774"/>
                    <a:pt x="9774" y="0"/>
                    <a:pt x="21830" y="0"/>
                  </a:cubicBezTo>
                  <a:close/>
                </a:path>
              </a:pathLst>
            </a:custGeom>
            <a:solidFill>
              <a:srgbClr val="A44CCD"/>
            </a:solidFill>
          </p:spPr>
        </p:sp>
        <p:sp>
          <p:nvSpPr>
            <p:cNvPr id="5" name="TextBox 5"/>
            <p:cNvSpPr txBox="1"/>
            <p:nvPr/>
          </p:nvSpPr>
          <p:spPr>
            <a:xfrm>
              <a:off x="0" y="-57150"/>
              <a:ext cx="3269165" cy="1043013"/>
            </a:xfrm>
            <a:prstGeom prst="rect">
              <a:avLst/>
            </a:prstGeom>
          </p:spPr>
          <p:txBody>
            <a:bodyPr lIns="50800" tIns="50800" rIns="50800" bIns="50800" rtlCol="0" anchor="ctr"/>
            <a:lstStyle/>
            <a:p>
              <a:pPr algn="ctr">
                <a:lnSpc>
                  <a:spcPts val="2799"/>
                </a:lnSpc>
              </a:pPr>
              <a:r>
                <a:rPr lang="en-US" sz="1999">
                  <a:solidFill>
                    <a:srgbClr val="FFFFFF"/>
                  </a:solidFill>
                  <a:latin typeface="Poppins"/>
                  <a:ea typeface="Poppins"/>
                  <a:cs typeface="Poppins"/>
                  <a:sym typeface="Poppins"/>
                </a:rPr>
                <a:t>The smart assistive dustbin transforms traditional waste bins into “intelligent helpers,” using sensors and IoT like a brain and nervous system to ensure touchless, hygienic, and efficient waste disposal.</a:t>
              </a:r>
            </a:p>
            <a:p>
              <a:pPr algn="ctr">
                <a:lnSpc>
                  <a:spcPts val="2799"/>
                </a:lnSpc>
              </a:pPr>
              <a:endParaRPr lang="en-US" sz="1999">
                <a:solidFill>
                  <a:srgbClr val="FFFFFF"/>
                </a:solidFill>
                <a:latin typeface="Poppins"/>
                <a:ea typeface="Poppins"/>
                <a:cs typeface="Poppins"/>
                <a:sym typeface="Poppins"/>
              </a:endParaRPr>
            </a:p>
            <a:p>
              <a:pPr algn="ctr">
                <a:lnSpc>
                  <a:spcPts val="2799"/>
                </a:lnSpc>
              </a:pPr>
              <a:r>
                <a:rPr lang="en-US" sz="1999">
                  <a:solidFill>
                    <a:srgbClr val="FFFFFF"/>
                  </a:solidFill>
                  <a:latin typeface="Poppins"/>
                  <a:ea typeface="Poppins"/>
                  <a:cs typeface="Poppins"/>
                  <a:sym typeface="Poppins"/>
                </a:rPr>
                <a:t>Its autonomous mobility and self-emptying design act like a “self-driving vehicle for waste,” reducing human effort, labor costs, and health risks.</a:t>
              </a:r>
            </a:p>
            <a:p>
              <a:pPr algn="ctr">
                <a:lnSpc>
                  <a:spcPts val="2799"/>
                </a:lnSpc>
              </a:pPr>
              <a:endParaRPr lang="en-US" sz="1999">
                <a:solidFill>
                  <a:srgbClr val="FFFFFF"/>
                </a:solidFill>
                <a:latin typeface="Poppins"/>
                <a:ea typeface="Poppins"/>
                <a:cs typeface="Poppins"/>
                <a:sym typeface="Poppins"/>
              </a:endParaRPr>
            </a:p>
            <a:p>
              <a:pPr algn="ctr">
                <a:lnSpc>
                  <a:spcPts val="2799"/>
                </a:lnSpc>
              </a:pPr>
              <a:r>
                <a:rPr lang="en-US" sz="1999">
                  <a:solidFill>
                    <a:srgbClr val="FFFFFF"/>
                  </a:solidFill>
                  <a:latin typeface="Poppins"/>
                  <a:ea typeface="Poppins"/>
                  <a:cs typeface="Poppins"/>
                  <a:sym typeface="Poppins"/>
                </a:rPr>
                <a:t>The project stands out by combining automation, sustainability, and practicality into a single, scalable solution that aligns with modern urban needs, making waste management smarter and safer.</a:t>
              </a:r>
            </a:p>
          </p:txBody>
        </p:sp>
      </p:grpSp>
      <p:sp>
        <p:nvSpPr>
          <p:cNvPr id="6" name="Freeform 6"/>
          <p:cNvSpPr/>
          <p:nvPr/>
        </p:nvSpPr>
        <p:spPr>
          <a:xfrm>
            <a:off x="16569708" y="7135228"/>
            <a:ext cx="3895988" cy="4367292"/>
          </a:xfrm>
          <a:custGeom>
            <a:avLst/>
            <a:gdLst/>
            <a:ahLst/>
            <a:cxnLst/>
            <a:rect l="l" t="t" r="r" b="b"/>
            <a:pathLst>
              <a:path w="3895988" h="4367292">
                <a:moveTo>
                  <a:pt x="0" y="0"/>
                </a:moveTo>
                <a:lnTo>
                  <a:pt x="3895989" y="0"/>
                </a:lnTo>
                <a:lnTo>
                  <a:pt x="3895989" y="4367292"/>
                </a:lnTo>
                <a:lnTo>
                  <a:pt x="0" y="4367292"/>
                </a:lnTo>
                <a:lnTo>
                  <a:pt x="0" y="0"/>
                </a:lnTo>
                <a:close/>
              </a:path>
            </a:pathLst>
          </a:custGeom>
          <a:blipFill>
            <a:blip r:embed="rId2"/>
            <a:stretch>
              <a:fillRect/>
            </a:stretch>
          </a:blipFill>
        </p:spPr>
      </p:sp>
      <p:sp>
        <p:nvSpPr>
          <p:cNvPr id="7" name="TextBox 7"/>
          <p:cNvSpPr txBox="1"/>
          <p:nvPr/>
        </p:nvSpPr>
        <p:spPr>
          <a:xfrm>
            <a:off x="2749435" y="1955528"/>
            <a:ext cx="12789130" cy="1066800"/>
          </a:xfrm>
          <a:prstGeom prst="rect">
            <a:avLst/>
          </a:prstGeom>
        </p:spPr>
        <p:txBody>
          <a:bodyPr lIns="0" tIns="0" rIns="0" bIns="0" rtlCol="0" anchor="t">
            <a:spAutoFit/>
          </a:bodyPr>
          <a:lstStyle/>
          <a:p>
            <a:pPr marL="0" lvl="0" indent="0" algn="ctr">
              <a:lnSpc>
                <a:spcPts val="7880"/>
              </a:lnSpc>
              <a:spcBef>
                <a:spcPct val="0"/>
              </a:spcBef>
            </a:pPr>
            <a:r>
              <a:rPr lang="en-US" sz="6567" b="1" u="none" strike="noStrike">
                <a:solidFill>
                  <a:srgbClr val="A44CCD"/>
                </a:solidFill>
                <a:latin typeface="Poppins Bold"/>
                <a:ea typeface="Poppins Bold"/>
                <a:cs typeface="Poppins Bold"/>
                <a:sym typeface="Poppins Bold"/>
              </a:rPr>
              <a:t>CONCLUSION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989415" y="2767936"/>
            <a:ext cx="3895988" cy="4367292"/>
          </a:xfrm>
          <a:custGeom>
            <a:avLst/>
            <a:gdLst/>
            <a:ahLst/>
            <a:cxnLst/>
            <a:rect l="l" t="t" r="r" b="b"/>
            <a:pathLst>
              <a:path w="3895988" h="4367292">
                <a:moveTo>
                  <a:pt x="0" y="0"/>
                </a:moveTo>
                <a:lnTo>
                  <a:pt x="3895988" y="0"/>
                </a:lnTo>
                <a:lnTo>
                  <a:pt x="3895988" y="4367292"/>
                </a:lnTo>
                <a:lnTo>
                  <a:pt x="0" y="4367292"/>
                </a:lnTo>
                <a:lnTo>
                  <a:pt x="0" y="0"/>
                </a:lnTo>
                <a:close/>
              </a:path>
            </a:pathLst>
          </a:custGeom>
          <a:blipFill>
            <a:blip r:embed="rId2"/>
            <a:stretch>
              <a:fillRect/>
            </a:stretch>
          </a:blipFill>
        </p:spPr>
      </p:sp>
      <p:grpSp>
        <p:nvGrpSpPr>
          <p:cNvPr id="3" name="Group 3"/>
          <p:cNvGrpSpPr/>
          <p:nvPr/>
        </p:nvGrpSpPr>
        <p:grpSpPr>
          <a:xfrm>
            <a:off x="3048000" y="3848100"/>
            <a:ext cx="12789130" cy="5141200"/>
            <a:chOff x="0" y="-62653"/>
            <a:chExt cx="3269165" cy="1234155"/>
          </a:xfrm>
        </p:grpSpPr>
        <p:sp>
          <p:nvSpPr>
            <p:cNvPr id="4" name="Freeform 4"/>
            <p:cNvSpPr/>
            <p:nvPr/>
          </p:nvSpPr>
          <p:spPr>
            <a:xfrm>
              <a:off x="0" y="-62653"/>
              <a:ext cx="3269165" cy="1171502"/>
            </a:xfrm>
            <a:custGeom>
              <a:avLst/>
              <a:gdLst/>
              <a:ahLst/>
              <a:cxnLst/>
              <a:rect l="l" t="t" r="r" b="b"/>
              <a:pathLst>
                <a:path w="3269165" h="1171502">
                  <a:moveTo>
                    <a:pt x="21830" y="0"/>
                  </a:moveTo>
                  <a:lnTo>
                    <a:pt x="3247335" y="0"/>
                  </a:lnTo>
                  <a:cubicBezTo>
                    <a:pt x="3259392" y="0"/>
                    <a:pt x="3269165" y="9774"/>
                    <a:pt x="3269165" y="21830"/>
                  </a:cubicBezTo>
                  <a:lnTo>
                    <a:pt x="3269165" y="1149672"/>
                  </a:lnTo>
                  <a:cubicBezTo>
                    <a:pt x="3269165" y="1161729"/>
                    <a:pt x="3259392" y="1171502"/>
                    <a:pt x="3247335" y="1171502"/>
                  </a:cubicBezTo>
                  <a:lnTo>
                    <a:pt x="21830" y="1171502"/>
                  </a:lnTo>
                  <a:cubicBezTo>
                    <a:pt x="9774" y="1171502"/>
                    <a:pt x="0" y="1161729"/>
                    <a:pt x="0" y="1149672"/>
                  </a:cubicBezTo>
                  <a:lnTo>
                    <a:pt x="0" y="21830"/>
                  </a:lnTo>
                  <a:cubicBezTo>
                    <a:pt x="0" y="9774"/>
                    <a:pt x="9774" y="0"/>
                    <a:pt x="21830" y="0"/>
                  </a:cubicBezTo>
                  <a:close/>
                </a:path>
              </a:pathLst>
            </a:custGeom>
            <a:solidFill>
              <a:srgbClr val="9A96ED"/>
            </a:solidFill>
          </p:spPr>
          <p:txBody>
            <a:bodyPr/>
            <a:lstStyle/>
            <a:p>
              <a:endParaRPr lang="en-IN" sz="2000">
                <a:latin typeface="Poppins" panose="00000500000000000000" pitchFamily="2" charset="0"/>
                <a:cs typeface="Poppins" panose="00000500000000000000" pitchFamily="2" charset="0"/>
              </a:endParaRPr>
            </a:p>
          </p:txBody>
        </p:sp>
        <p:sp>
          <p:nvSpPr>
            <p:cNvPr id="5" name="TextBox 5"/>
            <p:cNvSpPr txBox="1"/>
            <p:nvPr/>
          </p:nvSpPr>
          <p:spPr>
            <a:xfrm>
              <a:off x="0" y="-57150"/>
              <a:ext cx="3269165" cy="1228652"/>
            </a:xfrm>
            <a:prstGeom prst="rect">
              <a:avLst/>
            </a:prstGeom>
          </p:spPr>
          <p:txBody>
            <a:bodyPr lIns="50800" tIns="50800" rIns="50800" bIns="50800" rtlCol="0" anchor="ctr"/>
            <a:lstStyle/>
            <a:p>
              <a:pPr algn="ctr">
                <a:lnSpc>
                  <a:spcPts val="2799"/>
                </a:lnSpc>
              </a:pPr>
              <a:endParaRPr lang="en-US" sz="1999">
                <a:solidFill>
                  <a:srgbClr val="FFFFFF"/>
                </a:solidFill>
                <a:latin typeface="Poppins"/>
                <a:ea typeface="Poppins"/>
                <a:cs typeface="Poppins"/>
                <a:sym typeface="Poppins"/>
              </a:endParaRPr>
            </a:p>
          </p:txBody>
        </p:sp>
      </p:grpSp>
      <p:sp>
        <p:nvSpPr>
          <p:cNvPr id="6" name="Freeform 6"/>
          <p:cNvSpPr/>
          <p:nvPr/>
        </p:nvSpPr>
        <p:spPr>
          <a:xfrm>
            <a:off x="16569708" y="7135228"/>
            <a:ext cx="3895988" cy="4367292"/>
          </a:xfrm>
          <a:custGeom>
            <a:avLst/>
            <a:gdLst/>
            <a:ahLst/>
            <a:cxnLst/>
            <a:rect l="l" t="t" r="r" b="b"/>
            <a:pathLst>
              <a:path w="3895988" h="4367292">
                <a:moveTo>
                  <a:pt x="0" y="0"/>
                </a:moveTo>
                <a:lnTo>
                  <a:pt x="3895989" y="0"/>
                </a:lnTo>
                <a:lnTo>
                  <a:pt x="3895989" y="4367292"/>
                </a:lnTo>
                <a:lnTo>
                  <a:pt x="0" y="4367292"/>
                </a:lnTo>
                <a:lnTo>
                  <a:pt x="0" y="0"/>
                </a:lnTo>
                <a:close/>
              </a:path>
            </a:pathLst>
          </a:custGeom>
          <a:blipFill>
            <a:blip r:embed="rId2"/>
            <a:stretch>
              <a:fillRect/>
            </a:stretch>
          </a:blipFill>
        </p:spPr>
      </p:sp>
      <p:sp>
        <p:nvSpPr>
          <p:cNvPr id="7" name="TextBox 7"/>
          <p:cNvSpPr txBox="1"/>
          <p:nvPr/>
        </p:nvSpPr>
        <p:spPr>
          <a:xfrm>
            <a:off x="2749435" y="1701136"/>
            <a:ext cx="12789130" cy="1066800"/>
          </a:xfrm>
          <a:prstGeom prst="rect">
            <a:avLst/>
          </a:prstGeom>
        </p:spPr>
        <p:txBody>
          <a:bodyPr lIns="0" tIns="0" rIns="0" bIns="0" rtlCol="0" anchor="t">
            <a:spAutoFit/>
          </a:bodyPr>
          <a:lstStyle/>
          <a:p>
            <a:pPr marL="0" lvl="0" indent="0" algn="ctr">
              <a:lnSpc>
                <a:spcPts val="7880"/>
              </a:lnSpc>
              <a:spcBef>
                <a:spcPct val="0"/>
              </a:spcBef>
            </a:pPr>
            <a:r>
              <a:rPr lang="en-US" sz="6567" b="1">
                <a:solidFill>
                  <a:srgbClr val="A44CCD"/>
                </a:solidFill>
                <a:latin typeface="Poppins Bold"/>
                <a:ea typeface="Poppins Bold"/>
                <a:cs typeface="Poppins Bold"/>
                <a:sym typeface="Poppins Bold"/>
              </a:rPr>
              <a:t>ACKNOWLEDGEMENTS</a:t>
            </a:r>
          </a:p>
        </p:txBody>
      </p:sp>
      <p:sp>
        <p:nvSpPr>
          <p:cNvPr id="10" name="TextBox 9">
            <a:extLst>
              <a:ext uri="{FF2B5EF4-FFF2-40B4-BE49-F238E27FC236}">
                <a16:creationId xmlns:a16="http://schemas.microsoft.com/office/drawing/2014/main" id="{3FEED73D-1BCB-7503-3ACF-20771BDDAAEA}"/>
              </a:ext>
            </a:extLst>
          </p:cNvPr>
          <p:cNvSpPr txBox="1"/>
          <p:nvPr/>
        </p:nvSpPr>
        <p:spPr>
          <a:xfrm>
            <a:off x="3429000" y="4838700"/>
            <a:ext cx="11353800" cy="3785652"/>
          </a:xfrm>
          <a:prstGeom prst="rect">
            <a:avLst/>
          </a:prstGeom>
          <a:noFill/>
        </p:spPr>
        <p:txBody>
          <a:bodyPr wrap="square">
            <a:spAutoFit/>
          </a:bodyPr>
          <a:lstStyle/>
          <a:p>
            <a:pPr algn="ctr"/>
            <a:r>
              <a:rPr lang="en-US" sz="2400"/>
              <a:t>We sincerely thank the organizers of InnovAct 2025 for providing us with the platform</a:t>
            </a:r>
          </a:p>
          <a:p>
            <a:pPr algn="ctr"/>
            <a:r>
              <a:rPr lang="en-US" sz="2400"/>
              <a:t>for providing us with the opportunity and resources to work on this project.</a:t>
            </a:r>
          </a:p>
          <a:p>
            <a:pPr algn="ctr"/>
            <a:endParaRPr lang="en-US" sz="2400"/>
          </a:p>
          <a:p>
            <a:pPr algn="ctr"/>
            <a:r>
              <a:rPr lang="en-US" sz="2400"/>
              <a:t>We would like to acknowledge the efforts of our team members whose dedication, creativity, and collaboration made this project possible.</a:t>
            </a:r>
          </a:p>
          <a:p>
            <a:pPr algn="ctr"/>
            <a:endParaRPr lang="en-US" sz="2400"/>
          </a:p>
          <a:p>
            <a:pPr algn="ctr"/>
            <a:r>
              <a:rPr lang="en-US" sz="2400"/>
              <a:t>We also acknowledge the open-source developer community whose libraries, frameworks, and documentation enabled rapid prototyping.</a:t>
            </a:r>
          </a:p>
          <a:p>
            <a:pPr algn="ctr"/>
            <a:endParaRPr lang="en-US" sz="2400"/>
          </a:p>
          <a:p>
            <a:pPr algn="ctr"/>
            <a:endParaRPr lang="en-IN"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1956330" y="3930897"/>
            <a:ext cx="14375340" cy="2301381"/>
          </a:xfrm>
          <a:prstGeom prst="rect">
            <a:avLst/>
          </a:prstGeom>
        </p:spPr>
        <p:txBody>
          <a:bodyPr lIns="0" tIns="0" rIns="0" bIns="0" rtlCol="0" anchor="t">
            <a:spAutoFit/>
          </a:bodyPr>
          <a:lstStyle/>
          <a:p>
            <a:pPr marL="0" lvl="0" indent="0" algn="ctr">
              <a:lnSpc>
                <a:spcPts val="17148"/>
              </a:lnSpc>
              <a:spcBef>
                <a:spcPct val="0"/>
              </a:spcBef>
            </a:pPr>
            <a:r>
              <a:rPr lang="en-US" sz="14290" b="1" u="none" strike="noStrike">
                <a:solidFill>
                  <a:srgbClr val="A44CCD"/>
                </a:solidFill>
                <a:latin typeface="Poppins Bold"/>
                <a:ea typeface="Poppins Bold"/>
                <a:cs typeface="Poppins Bold"/>
                <a:sym typeface="Poppins Bold"/>
              </a:rPr>
              <a:t>Thank You </a:t>
            </a:r>
          </a:p>
        </p:txBody>
      </p:sp>
      <p:sp>
        <p:nvSpPr>
          <p:cNvPr id="3" name="Freeform 3"/>
          <p:cNvSpPr/>
          <p:nvPr/>
        </p:nvSpPr>
        <p:spPr>
          <a:xfrm rot="-6868736">
            <a:off x="-2091342" y="1472764"/>
            <a:ext cx="3485445" cy="3907084"/>
          </a:xfrm>
          <a:custGeom>
            <a:avLst/>
            <a:gdLst/>
            <a:ahLst/>
            <a:cxnLst/>
            <a:rect l="l" t="t" r="r" b="b"/>
            <a:pathLst>
              <a:path w="3485445" h="3907084">
                <a:moveTo>
                  <a:pt x="0" y="0"/>
                </a:moveTo>
                <a:lnTo>
                  <a:pt x="3485445" y="0"/>
                </a:lnTo>
                <a:lnTo>
                  <a:pt x="3485445" y="3907084"/>
                </a:lnTo>
                <a:lnTo>
                  <a:pt x="0" y="3907084"/>
                </a:lnTo>
                <a:lnTo>
                  <a:pt x="0" y="0"/>
                </a:lnTo>
                <a:close/>
              </a:path>
            </a:pathLst>
          </a:custGeom>
          <a:blipFill>
            <a:blip r:embed="rId2"/>
            <a:stretch>
              <a:fillRect/>
            </a:stretch>
          </a:blipFill>
        </p:spPr>
      </p:sp>
      <p:sp>
        <p:nvSpPr>
          <p:cNvPr id="4" name="Freeform 4"/>
          <p:cNvSpPr/>
          <p:nvPr/>
        </p:nvSpPr>
        <p:spPr>
          <a:xfrm rot="-6868736">
            <a:off x="16959055" y="6212341"/>
            <a:ext cx="3485445" cy="4937743"/>
          </a:xfrm>
          <a:custGeom>
            <a:avLst/>
            <a:gdLst/>
            <a:ahLst/>
            <a:cxnLst/>
            <a:rect l="l" t="t" r="r" b="b"/>
            <a:pathLst>
              <a:path w="3485445" h="4937743">
                <a:moveTo>
                  <a:pt x="0" y="0"/>
                </a:moveTo>
                <a:lnTo>
                  <a:pt x="3485445" y="0"/>
                </a:lnTo>
                <a:lnTo>
                  <a:pt x="3485445" y="4937742"/>
                </a:lnTo>
                <a:lnTo>
                  <a:pt x="0" y="4937742"/>
                </a:lnTo>
                <a:lnTo>
                  <a:pt x="0" y="0"/>
                </a:lnTo>
                <a:close/>
              </a:path>
            </a:pathLst>
          </a:custGeom>
          <a:blipFill>
            <a:blip r:embed="rId2"/>
            <a:stretch>
              <a:fillRect l="-13189" r="-13189"/>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530675" y="5657909"/>
            <a:ext cx="6612375" cy="6604110"/>
          </a:xfrm>
          <a:custGeom>
            <a:avLst/>
            <a:gdLst/>
            <a:ahLst/>
            <a:cxnLst/>
            <a:rect l="l" t="t" r="r" b="b"/>
            <a:pathLst>
              <a:path w="6612375" h="6604110">
                <a:moveTo>
                  <a:pt x="0" y="0"/>
                </a:moveTo>
                <a:lnTo>
                  <a:pt x="6612376" y="0"/>
                </a:lnTo>
                <a:lnTo>
                  <a:pt x="6612376" y="6604110"/>
                </a:lnTo>
                <a:lnTo>
                  <a:pt x="0" y="6604110"/>
                </a:lnTo>
                <a:lnTo>
                  <a:pt x="0" y="0"/>
                </a:lnTo>
                <a:close/>
              </a:path>
            </a:pathLst>
          </a:custGeom>
          <a:blipFill>
            <a:blip r:embed="rId2"/>
            <a:stretch>
              <a:fillRect/>
            </a:stretch>
          </a:blipFill>
        </p:spPr>
      </p:sp>
      <p:grpSp>
        <p:nvGrpSpPr>
          <p:cNvPr id="3" name="Group 3"/>
          <p:cNvGrpSpPr/>
          <p:nvPr/>
        </p:nvGrpSpPr>
        <p:grpSpPr>
          <a:xfrm>
            <a:off x="1775513" y="2119461"/>
            <a:ext cx="6578949" cy="6840503"/>
            <a:chOff x="0" y="0"/>
            <a:chExt cx="1583834" cy="1646801"/>
          </a:xfrm>
        </p:grpSpPr>
        <p:sp>
          <p:nvSpPr>
            <p:cNvPr id="4" name="Freeform 4"/>
            <p:cNvSpPr/>
            <p:nvPr/>
          </p:nvSpPr>
          <p:spPr>
            <a:xfrm>
              <a:off x="0" y="0"/>
              <a:ext cx="1583834" cy="1646801"/>
            </a:xfrm>
            <a:custGeom>
              <a:avLst/>
              <a:gdLst/>
              <a:ahLst/>
              <a:cxnLst/>
              <a:rect l="l" t="t" r="r" b="b"/>
              <a:pathLst>
                <a:path w="1583834" h="1646801">
                  <a:moveTo>
                    <a:pt x="27066" y="0"/>
                  </a:moveTo>
                  <a:lnTo>
                    <a:pt x="1556768" y="0"/>
                  </a:lnTo>
                  <a:cubicBezTo>
                    <a:pt x="1563947" y="0"/>
                    <a:pt x="1570831" y="2852"/>
                    <a:pt x="1575907" y="7927"/>
                  </a:cubicBezTo>
                  <a:cubicBezTo>
                    <a:pt x="1580982" y="13003"/>
                    <a:pt x="1583834" y="19887"/>
                    <a:pt x="1583834" y="27066"/>
                  </a:cubicBezTo>
                  <a:lnTo>
                    <a:pt x="1583834" y="1619736"/>
                  </a:lnTo>
                  <a:cubicBezTo>
                    <a:pt x="1583834" y="1634684"/>
                    <a:pt x="1571716" y="1646801"/>
                    <a:pt x="1556768" y="1646801"/>
                  </a:cubicBezTo>
                  <a:lnTo>
                    <a:pt x="27066" y="1646801"/>
                  </a:lnTo>
                  <a:cubicBezTo>
                    <a:pt x="12118" y="1646801"/>
                    <a:pt x="0" y="1634684"/>
                    <a:pt x="0" y="1619736"/>
                  </a:cubicBezTo>
                  <a:lnTo>
                    <a:pt x="0" y="27066"/>
                  </a:lnTo>
                  <a:cubicBezTo>
                    <a:pt x="0" y="12118"/>
                    <a:pt x="12118" y="0"/>
                    <a:pt x="27066" y="0"/>
                  </a:cubicBezTo>
                  <a:close/>
                </a:path>
              </a:pathLst>
            </a:custGeom>
            <a:blipFill>
              <a:blip r:embed="rId3"/>
              <a:stretch>
                <a:fillRect l="-41255" r="-41255"/>
              </a:stretch>
            </a:blipFill>
            <a:ln w="38100" cap="rnd">
              <a:solidFill>
                <a:srgbClr val="FFFFFF"/>
              </a:solidFill>
              <a:prstDash val="solid"/>
              <a:round/>
            </a:ln>
          </p:spPr>
        </p:sp>
      </p:grpSp>
      <p:sp>
        <p:nvSpPr>
          <p:cNvPr id="5" name="TextBox 5"/>
          <p:cNvSpPr txBox="1"/>
          <p:nvPr/>
        </p:nvSpPr>
        <p:spPr>
          <a:xfrm>
            <a:off x="9880987" y="3340501"/>
            <a:ext cx="6802060" cy="5997575"/>
          </a:xfrm>
          <a:prstGeom prst="rect">
            <a:avLst/>
          </a:prstGeom>
        </p:spPr>
        <p:txBody>
          <a:bodyPr lIns="0" tIns="0" rIns="0" bIns="0" rtlCol="0" anchor="t">
            <a:spAutoFit/>
          </a:bodyPr>
          <a:lstStyle/>
          <a:p>
            <a:pPr marL="0" lvl="0" indent="0" algn="l">
              <a:lnSpc>
                <a:spcPts val="3400"/>
              </a:lnSpc>
              <a:spcBef>
                <a:spcPct val="0"/>
              </a:spcBef>
            </a:pPr>
            <a:r>
              <a:rPr lang="en-US" sz="2000" b="1">
                <a:solidFill>
                  <a:srgbClr val="FFFFFF">
                    <a:alpha val="80000"/>
                  </a:srgbClr>
                </a:solidFill>
                <a:latin typeface="Poppins Bold"/>
                <a:ea typeface="Poppins Bold"/>
                <a:cs typeface="Poppins Bold"/>
                <a:sym typeface="Poppins Bold"/>
              </a:rPr>
              <a:t>Modern waste management struggles with hygiene, efficiency, and sustainability. Manual handling of bins increases the risk of germ transmission, especially in hospitals, schools, offices, and public spaces. Unnoticed overflows cause odors, pests, and health hazards, while fixed-schedule collection leads to wasted labor, higher costs, and poor efficiency. With urbanization expected to reach 68% of the global population by 2050 (UN), and improper waste linked by the WHO to disease spread, the demand for touchless, intelligent, and efficient waste solutions has become more urgent, especially in the post-COVID era.</a:t>
            </a:r>
          </a:p>
        </p:txBody>
      </p:sp>
      <p:sp>
        <p:nvSpPr>
          <p:cNvPr id="6" name="Freeform 6"/>
          <p:cNvSpPr/>
          <p:nvPr/>
        </p:nvSpPr>
        <p:spPr>
          <a:xfrm>
            <a:off x="6728682" y="5947392"/>
            <a:ext cx="3656207" cy="3651636"/>
          </a:xfrm>
          <a:custGeom>
            <a:avLst/>
            <a:gdLst/>
            <a:ahLst/>
            <a:cxnLst/>
            <a:rect l="l" t="t" r="r" b="b"/>
            <a:pathLst>
              <a:path w="3656207" h="3651636">
                <a:moveTo>
                  <a:pt x="0" y="0"/>
                </a:moveTo>
                <a:lnTo>
                  <a:pt x="3656207" y="0"/>
                </a:lnTo>
                <a:lnTo>
                  <a:pt x="3656207" y="3651636"/>
                </a:lnTo>
                <a:lnTo>
                  <a:pt x="0" y="3651636"/>
                </a:lnTo>
                <a:lnTo>
                  <a:pt x="0" y="0"/>
                </a:lnTo>
                <a:close/>
              </a:path>
            </a:pathLst>
          </a:custGeom>
          <a:blipFill>
            <a:blip r:embed="rId2"/>
            <a:stretch>
              <a:fillRect/>
            </a:stretch>
          </a:blipFill>
        </p:spPr>
      </p:sp>
      <p:sp>
        <p:nvSpPr>
          <p:cNvPr id="7" name="Freeform 7"/>
          <p:cNvSpPr/>
          <p:nvPr/>
        </p:nvSpPr>
        <p:spPr>
          <a:xfrm>
            <a:off x="-1056187" y="-1683583"/>
            <a:ext cx="3003793" cy="3367167"/>
          </a:xfrm>
          <a:custGeom>
            <a:avLst/>
            <a:gdLst/>
            <a:ahLst/>
            <a:cxnLst/>
            <a:rect l="l" t="t" r="r" b="b"/>
            <a:pathLst>
              <a:path w="3003793" h="3367167">
                <a:moveTo>
                  <a:pt x="0" y="0"/>
                </a:moveTo>
                <a:lnTo>
                  <a:pt x="3003793" y="0"/>
                </a:lnTo>
                <a:lnTo>
                  <a:pt x="3003793" y="3367166"/>
                </a:lnTo>
                <a:lnTo>
                  <a:pt x="0" y="3367166"/>
                </a:lnTo>
                <a:lnTo>
                  <a:pt x="0" y="0"/>
                </a:lnTo>
                <a:close/>
              </a:path>
            </a:pathLst>
          </a:custGeom>
          <a:blipFill>
            <a:blip r:embed="rId4"/>
            <a:stretch>
              <a:fillRect/>
            </a:stretch>
          </a:blipFill>
        </p:spPr>
      </p:sp>
      <p:sp>
        <p:nvSpPr>
          <p:cNvPr id="8" name="Freeform 8"/>
          <p:cNvSpPr/>
          <p:nvPr/>
        </p:nvSpPr>
        <p:spPr>
          <a:xfrm rot="-6868736">
            <a:off x="16597483" y="8603417"/>
            <a:ext cx="3003793" cy="3367167"/>
          </a:xfrm>
          <a:custGeom>
            <a:avLst/>
            <a:gdLst/>
            <a:ahLst/>
            <a:cxnLst/>
            <a:rect l="l" t="t" r="r" b="b"/>
            <a:pathLst>
              <a:path w="3003793" h="3367167">
                <a:moveTo>
                  <a:pt x="0" y="0"/>
                </a:moveTo>
                <a:lnTo>
                  <a:pt x="3003794" y="0"/>
                </a:lnTo>
                <a:lnTo>
                  <a:pt x="3003794" y="3367166"/>
                </a:lnTo>
                <a:lnTo>
                  <a:pt x="0" y="3367166"/>
                </a:lnTo>
                <a:lnTo>
                  <a:pt x="0" y="0"/>
                </a:lnTo>
                <a:close/>
              </a:path>
            </a:pathLst>
          </a:custGeom>
          <a:blipFill>
            <a:blip r:embed="rId4"/>
            <a:stretch>
              <a:fillRect/>
            </a:stretch>
          </a:blipFill>
        </p:spPr>
      </p:sp>
      <p:sp>
        <p:nvSpPr>
          <p:cNvPr id="9" name="TextBox 9"/>
          <p:cNvSpPr txBox="1"/>
          <p:nvPr/>
        </p:nvSpPr>
        <p:spPr>
          <a:xfrm>
            <a:off x="9880987" y="732787"/>
            <a:ext cx="5802238" cy="2047475"/>
          </a:xfrm>
          <a:prstGeom prst="rect">
            <a:avLst/>
          </a:prstGeom>
        </p:spPr>
        <p:txBody>
          <a:bodyPr lIns="0" tIns="0" rIns="0" bIns="0" rtlCol="0" anchor="t">
            <a:spAutoFit/>
          </a:bodyPr>
          <a:lstStyle/>
          <a:p>
            <a:pPr marL="0" lvl="0" indent="0" algn="l">
              <a:lnSpc>
                <a:spcPts val="7880"/>
              </a:lnSpc>
              <a:spcBef>
                <a:spcPct val="0"/>
              </a:spcBef>
            </a:pPr>
            <a:r>
              <a:rPr lang="en-US" sz="6567" b="1">
                <a:solidFill>
                  <a:srgbClr val="A44CCD"/>
                </a:solidFill>
                <a:latin typeface="Poppins Bold"/>
                <a:ea typeface="Poppins Bold"/>
                <a:cs typeface="Poppins Bold"/>
                <a:sym typeface="Poppins Bold"/>
              </a:rPr>
              <a:t>PROBLEM</a:t>
            </a:r>
            <a:r>
              <a:rPr lang="en-US" sz="6567" b="1" u="none" strike="noStrike">
                <a:solidFill>
                  <a:srgbClr val="A44CCD"/>
                </a:solidFill>
                <a:latin typeface="Poppins Bold"/>
                <a:ea typeface="Poppins Bold"/>
                <a:cs typeface="Poppins Bold"/>
                <a:sym typeface="Poppins Bold"/>
              </a:rPr>
              <a:t> STATEMENT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9655119" y="4737378"/>
            <a:ext cx="4055868" cy="4050798"/>
          </a:xfrm>
          <a:custGeom>
            <a:avLst/>
            <a:gdLst/>
            <a:ahLst/>
            <a:cxnLst/>
            <a:rect l="l" t="t" r="r" b="b"/>
            <a:pathLst>
              <a:path w="4055868" h="4050798">
                <a:moveTo>
                  <a:pt x="0" y="0"/>
                </a:moveTo>
                <a:lnTo>
                  <a:pt x="4055868" y="0"/>
                </a:lnTo>
                <a:lnTo>
                  <a:pt x="4055868" y="4050798"/>
                </a:lnTo>
                <a:lnTo>
                  <a:pt x="0" y="4050798"/>
                </a:lnTo>
                <a:lnTo>
                  <a:pt x="0" y="0"/>
                </a:lnTo>
                <a:close/>
              </a:path>
            </a:pathLst>
          </a:custGeom>
          <a:blipFill>
            <a:blip r:embed="rId2"/>
            <a:stretch>
              <a:fillRect/>
            </a:stretch>
          </a:blipFill>
        </p:spPr>
      </p:sp>
      <p:sp>
        <p:nvSpPr>
          <p:cNvPr id="3" name="Freeform 3"/>
          <p:cNvSpPr/>
          <p:nvPr/>
        </p:nvSpPr>
        <p:spPr>
          <a:xfrm>
            <a:off x="-252421" y="6934565"/>
            <a:ext cx="4055868" cy="4050798"/>
          </a:xfrm>
          <a:custGeom>
            <a:avLst/>
            <a:gdLst/>
            <a:ahLst/>
            <a:cxnLst/>
            <a:rect l="l" t="t" r="r" b="b"/>
            <a:pathLst>
              <a:path w="4055868" h="4050798">
                <a:moveTo>
                  <a:pt x="0" y="0"/>
                </a:moveTo>
                <a:lnTo>
                  <a:pt x="4055868" y="0"/>
                </a:lnTo>
                <a:lnTo>
                  <a:pt x="4055868" y="4050798"/>
                </a:lnTo>
                <a:lnTo>
                  <a:pt x="0" y="4050798"/>
                </a:lnTo>
                <a:lnTo>
                  <a:pt x="0" y="0"/>
                </a:lnTo>
                <a:close/>
              </a:path>
            </a:pathLst>
          </a:custGeom>
          <a:blipFill>
            <a:blip r:embed="rId2"/>
            <a:stretch>
              <a:fillRect/>
            </a:stretch>
          </a:blipFill>
        </p:spPr>
      </p:sp>
      <p:sp>
        <p:nvSpPr>
          <p:cNvPr id="4" name="Freeform 4"/>
          <p:cNvSpPr/>
          <p:nvPr/>
        </p:nvSpPr>
        <p:spPr>
          <a:xfrm rot="-6868736">
            <a:off x="16960758" y="380920"/>
            <a:ext cx="3003793" cy="3367167"/>
          </a:xfrm>
          <a:custGeom>
            <a:avLst/>
            <a:gdLst/>
            <a:ahLst/>
            <a:cxnLst/>
            <a:rect l="l" t="t" r="r" b="b"/>
            <a:pathLst>
              <a:path w="3003793" h="3367167">
                <a:moveTo>
                  <a:pt x="0" y="0"/>
                </a:moveTo>
                <a:lnTo>
                  <a:pt x="3003793" y="0"/>
                </a:lnTo>
                <a:lnTo>
                  <a:pt x="3003793" y="3367167"/>
                </a:lnTo>
                <a:lnTo>
                  <a:pt x="0" y="3367167"/>
                </a:lnTo>
                <a:lnTo>
                  <a:pt x="0" y="0"/>
                </a:lnTo>
                <a:close/>
              </a:path>
            </a:pathLst>
          </a:custGeom>
          <a:blipFill>
            <a:blip r:embed="rId3"/>
            <a:stretch>
              <a:fillRect/>
            </a:stretch>
          </a:blipFill>
        </p:spPr>
      </p:sp>
      <p:sp>
        <p:nvSpPr>
          <p:cNvPr id="5" name="Freeform 5"/>
          <p:cNvSpPr/>
          <p:nvPr/>
        </p:nvSpPr>
        <p:spPr>
          <a:xfrm rot="-6868736">
            <a:off x="-2010224" y="7959671"/>
            <a:ext cx="3003793" cy="3367167"/>
          </a:xfrm>
          <a:custGeom>
            <a:avLst/>
            <a:gdLst/>
            <a:ahLst/>
            <a:cxnLst/>
            <a:rect l="l" t="t" r="r" b="b"/>
            <a:pathLst>
              <a:path w="3003793" h="3367167">
                <a:moveTo>
                  <a:pt x="0" y="0"/>
                </a:moveTo>
                <a:lnTo>
                  <a:pt x="3003794" y="0"/>
                </a:lnTo>
                <a:lnTo>
                  <a:pt x="3003794" y="3367167"/>
                </a:lnTo>
                <a:lnTo>
                  <a:pt x="0" y="3367167"/>
                </a:lnTo>
                <a:lnTo>
                  <a:pt x="0" y="0"/>
                </a:lnTo>
                <a:close/>
              </a:path>
            </a:pathLst>
          </a:custGeom>
          <a:blipFill>
            <a:blip r:embed="rId3"/>
            <a:stretch>
              <a:fillRect/>
            </a:stretch>
          </a:blipFill>
        </p:spPr>
      </p:sp>
      <p:sp>
        <p:nvSpPr>
          <p:cNvPr id="6" name="Freeform 6"/>
          <p:cNvSpPr/>
          <p:nvPr/>
        </p:nvSpPr>
        <p:spPr>
          <a:xfrm>
            <a:off x="11534558" y="2481141"/>
            <a:ext cx="5483463" cy="5599039"/>
          </a:xfrm>
          <a:custGeom>
            <a:avLst/>
            <a:gdLst/>
            <a:ahLst/>
            <a:cxnLst/>
            <a:rect l="l" t="t" r="r" b="b"/>
            <a:pathLst>
              <a:path w="5483463" h="5599039">
                <a:moveTo>
                  <a:pt x="0" y="0"/>
                </a:moveTo>
                <a:lnTo>
                  <a:pt x="5483462" y="0"/>
                </a:lnTo>
                <a:lnTo>
                  <a:pt x="5483462" y="5599040"/>
                </a:lnTo>
                <a:lnTo>
                  <a:pt x="0" y="5599040"/>
                </a:lnTo>
                <a:lnTo>
                  <a:pt x="0" y="0"/>
                </a:lnTo>
                <a:close/>
              </a:path>
            </a:pathLst>
          </a:custGeom>
          <a:blipFill>
            <a:blip r:embed="rId4"/>
            <a:stretch>
              <a:fillRect/>
            </a:stretch>
          </a:blipFill>
        </p:spPr>
      </p:sp>
      <p:sp>
        <p:nvSpPr>
          <p:cNvPr id="7" name="TextBox 7"/>
          <p:cNvSpPr txBox="1"/>
          <p:nvPr/>
        </p:nvSpPr>
        <p:spPr>
          <a:xfrm>
            <a:off x="1121585" y="2414466"/>
            <a:ext cx="9255350" cy="1057075"/>
          </a:xfrm>
          <a:prstGeom prst="rect">
            <a:avLst/>
          </a:prstGeom>
        </p:spPr>
        <p:txBody>
          <a:bodyPr lIns="0" tIns="0" rIns="0" bIns="0" rtlCol="0" anchor="t">
            <a:spAutoFit/>
          </a:bodyPr>
          <a:lstStyle/>
          <a:p>
            <a:pPr marL="0" lvl="0" indent="0" algn="l">
              <a:lnSpc>
                <a:spcPts val="7880"/>
              </a:lnSpc>
              <a:spcBef>
                <a:spcPct val="0"/>
              </a:spcBef>
            </a:pPr>
            <a:r>
              <a:rPr lang="en-US" sz="6567" b="1">
                <a:solidFill>
                  <a:srgbClr val="A44CCD"/>
                </a:solidFill>
                <a:latin typeface="Poppins Bold"/>
                <a:ea typeface="Poppins Bold"/>
                <a:cs typeface="Poppins Bold"/>
                <a:sym typeface="Poppins Bold"/>
              </a:rPr>
              <a:t>PROPOSED</a:t>
            </a:r>
            <a:r>
              <a:rPr lang="en-US" sz="6567" b="1" u="none" strike="noStrike">
                <a:solidFill>
                  <a:srgbClr val="A44CCD"/>
                </a:solidFill>
                <a:latin typeface="Poppins Bold"/>
                <a:ea typeface="Poppins Bold"/>
                <a:cs typeface="Poppins Bold"/>
                <a:sym typeface="Poppins Bold"/>
              </a:rPr>
              <a:t> SOLUTION</a:t>
            </a:r>
          </a:p>
        </p:txBody>
      </p:sp>
      <p:sp>
        <p:nvSpPr>
          <p:cNvPr id="8" name="TextBox 8"/>
          <p:cNvSpPr txBox="1"/>
          <p:nvPr/>
        </p:nvSpPr>
        <p:spPr>
          <a:xfrm>
            <a:off x="1214470" y="4279503"/>
            <a:ext cx="8875454" cy="3590734"/>
          </a:xfrm>
          <a:prstGeom prst="rect">
            <a:avLst/>
          </a:prstGeom>
        </p:spPr>
        <p:txBody>
          <a:bodyPr lIns="0" tIns="0" rIns="0" bIns="0" rtlCol="0" anchor="t">
            <a:spAutoFit/>
          </a:bodyPr>
          <a:lstStyle/>
          <a:p>
            <a:pPr marL="0" lvl="0" indent="0" algn="l">
              <a:lnSpc>
                <a:spcPts val="3579"/>
              </a:lnSpc>
              <a:spcBef>
                <a:spcPct val="0"/>
              </a:spcBef>
            </a:pPr>
            <a:r>
              <a:rPr lang="en-US" sz="2105" b="1">
                <a:solidFill>
                  <a:srgbClr val="FFFFFF">
                    <a:alpha val="80000"/>
                  </a:srgbClr>
                </a:solidFill>
                <a:latin typeface="Poppins Bold"/>
                <a:ea typeface="Poppins Bold"/>
                <a:cs typeface="Poppins Bold"/>
                <a:sym typeface="Poppins Bold"/>
              </a:rPr>
              <a:t>Th</a:t>
            </a:r>
            <a:r>
              <a:rPr lang="en-US" sz="2105" b="1" u="none" strike="noStrike">
                <a:solidFill>
                  <a:srgbClr val="FFFFFF">
                    <a:alpha val="80000"/>
                  </a:srgbClr>
                </a:solidFill>
                <a:latin typeface="Poppins Bold"/>
                <a:ea typeface="Poppins Bold"/>
                <a:cs typeface="Poppins Bold"/>
                <a:sym typeface="Poppins Bold"/>
              </a:rPr>
              <a:t>e Smart Assistive Dustbin ensures hygienic, efficient waste handling with touchless lid operation, fill-level monitoring, and autonomous navigation via line-following sensors. A servo-driven mechanism enables automatic emptying, while an ESP32 controls functions and displays status on an LCD or app. Combining automation, mobility, and intelligence, it offers a modern, sustainable solution to today’s waste management challenges.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9559804" y="5303939"/>
            <a:ext cx="8071844" cy="3699132"/>
          </a:xfrm>
          <a:prstGeom prst="rect">
            <a:avLst/>
          </a:prstGeom>
        </p:spPr>
        <p:txBody>
          <a:bodyPr lIns="0" tIns="0" rIns="0" bIns="0" rtlCol="0" anchor="t">
            <a:spAutoFit/>
          </a:bodyPr>
          <a:lstStyle/>
          <a:p>
            <a:pPr marL="467541" lvl="1" indent="-233770" algn="l">
              <a:lnSpc>
                <a:spcPts val="3681"/>
              </a:lnSpc>
              <a:spcBef>
                <a:spcPct val="0"/>
              </a:spcBef>
              <a:buFont typeface="Arial"/>
              <a:buChar char="•"/>
            </a:pPr>
            <a:r>
              <a:rPr lang="en-US" sz="2165">
                <a:solidFill>
                  <a:srgbClr val="FFFFFF">
                    <a:alpha val="80000"/>
                  </a:srgbClr>
                </a:solidFill>
                <a:latin typeface="Poppins"/>
                <a:ea typeface="Poppins"/>
                <a:cs typeface="Poppins"/>
                <a:sym typeface="Poppins"/>
              </a:rPr>
              <a:t>C</a:t>
            </a:r>
            <a:r>
              <a:rPr lang="en-US" sz="2165" u="none" strike="noStrike">
                <a:solidFill>
                  <a:srgbClr val="FFFFFF">
                    <a:alpha val="80000"/>
                  </a:srgbClr>
                </a:solidFill>
                <a:latin typeface="Poppins"/>
                <a:ea typeface="Poppins"/>
                <a:cs typeface="Poppins"/>
                <a:sym typeface="Poppins"/>
              </a:rPr>
              <a:t>ontroller: ESP32</a:t>
            </a:r>
          </a:p>
          <a:p>
            <a:pPr marL="467541" lvl="1" indent="-233770" algn="l">
              <a:lnSpc>
                <a:spcPts val="3681"/>
              </a:lnSpc>
              <a:spcBef>
                <a:spcPct val="0"/>
              </a:spcBef>
              <a:buFont typeface="Arial"/>
              <a:buChar char="•"/>
            </a:pPr>
            <a:r>
              <a:rPr lang="en-US" sz="2165" u="none" strike="noStrike">
                <a:solidFill>
                  <a:srgbClr val="FFFFFF">
                    <a:alpha val="80000"/>
                  </a:srgbClr>
                </a:solidFill>
                <a:latin typeface="Poppins"/>
                <a:ea typeface="Poppins"/>
                <a:cs typeface="Poppins"/>
                <a:sym typeface="Poppins"/>
              </a:rPr>
              <a:t>Sensors: IR (lid + navigation), Ultrasonic (fill level)</a:t>
            </a:r>
          </a:p>
          <a:p>
            <a:pPr marL="467541" lvl="1" indent="-233770" algn="l">
              <a:lnSpc>
                <a:spcPts val="3681"/>
              </a:lnSpc>
              <a:spcBef>
                <a:spcPct val="0"/>
              </a:spcBef>
              <a:buFont typeface="Arial"/>
              <a:buChar char="•"/>
            </a:pPr>
            <a:r>
              <a:rPr lang="en-US" sz="2165" u="none" strike="noStrike">
                <a:solidFill>
                  <a:srgbClr val="FFFFFF">
                    <a:alpha val="80000"/>
                  </a:srgbClr>
                </a:solidFill>
                <a:latin typeface="Poppins"/>
                <a:ea typeface="Poppins"/>
                <a:cs typeface="Poppins"/>
                <a:sym typeface="Poppins"/>
              </a:rPr>
              <a:t>Actuators: Servo motors (lid + tilting), DC motors (mobility)</a:t>
            </a:r>
          </a:p>
          <a:p>
            <a:pPr marL="467541" lvl="1" indent="-233770" algn="l">
              <a:lnSpc>
                <a:spcPts val="3681"/>
              </a:lnSpc>
              <a:spcBef>
                <a:spcPct val="0"/>
              </a:spcBef>
              <a:buFont typeface="Arial"/>
              <a:buChar char="•"/>
            </a:pPr>
            <a:r>
              <a:rPr lang="en-US" sz="2165" u="none" strike="noStrike">
                <a:solidFill>
                  <a:srgbClr val="FFFFFF">
                    <a:alpha val="80000"/>
                  </a:srgbClr>
                </a:solidFill>
                <a:latin typeface="Poppins"/>
                <a:ea typeface="Poppins"/>
                <a:cs typeface="Poppins"/>
                <a:sym typeface="Poppins"/>
              </a:rPr>
              <a:t>Power: Li-ion battery with regulator</a:t>
            </a:r>
          </a:p>
          <a:p>
            <a:pPr marL="467541" lvl="1" indent="-233770" algn="l">
              <a:lnSpc>
                <a:spcPts val="3681"/>
              </a:lnSpc>
              <a:spcBef>
                <a:spcPct val="0"/>
              </a:spcBef>
              <a:buFont typeface="Arial"/>
              <a:buChar char="•"/>
            </a:pPr>
            <a:r>
              <a:rPr lang="en-US" sz="2165" u="none" strike="noStrike">
                <a:solidFill>
                  <a:srgbClr val="FFFFFF">
                    <a:alpha val="80000"/>
                  </a:srgbClr>
                </a:solidFill>
                <a:latin typeface="Poppins"/>
                <a:ea typeface="Poppins"/>
                <a:cs typeface="Poppins"/>
                <a:sym typeface="Poppins"/>
              </a:rPr>
              <a:t>Output: LCD / Mobile App</a:t>
            </a:r>
          </a:p>
          <a:p>
            <a:pPr marL="467541" lvl="1" indent="-233770" algn="l">
              <a:lnSpc>
                <a:spcPts val="3681"/>
              </a:lnSpc>
              <a:spcBef>
                <a:spcPct val="0"/>
              </a:spcBef>
              <a:buFont typeface="Arial"/>
              <a:buChar char="•"/>
            </a:pPr>
            <a:r>
              <a:rPr lang="en-US" sz="2165" u="none" strike="noStrike">
                <a:solidFill>
                  <a:srgbClr val="FFFFFF">
                    <a:alpha val="80000"/>
                  </a:srgbClr>
                </a:solidFill>
                <a:latin typeface="Poppins"/>
                <a:ea typeface="Poppins"/>
                <a:cs typeface="Poppins"/>
                <a:sym typeface="Poppins"/>
              </a:rPr>
              <a:t>Software: Arduino IDE (C/C++), IoT via Blynk/MQTT</a:t>
            </a:r>
          </a:p>
          <a:p>
            <a:pPr marL="0" lvl="0" indent="0" algn="l">
              <a:lnSpc>
                <a:spcPts val="3681"/>
              </a:lnSpc>
              <a:spcBef>
                <a:spcPct val="0"/>
              </a:spcBef>
            </a:pPr>
            <a:endParaRPr lang="en-US" sz="2165" u="none" strike="noStrike">
              <a:solidFill>
                <a:srgbClr val="FFFFFF">
                  <a:alpha val="80000"/>
                </a:srgbClr>
              </a:solidFill>
              <a:latin typeface="Poppins"/>
              <a:ea typeface="Poppins"/>
              <a:cs typeface="Poppins"/>
              <a:sym typeface="Poppins"/>
            </a:endParaRPr>
          </a:p>
        </p:txBody>
      </p:sp>
      <p:sp>
        <p:nvSpPr>
          <p:cNvPr id="3" name="Freeform 3"/>
          <p:cNvSpPr/>
          <p:nvPr/>
        </p:nvSpPr>
        <p:spPr>
          <a:xfrm>
            <a:off x="-1301313" y="-1683583"/>
            <a:ext cx="3003793" cy="3367167"/>
          </a:xfrm>
          <a:custGeom>
            <a:avLst/>
            <a:gdLst/>
            <a:ahLst/>
            <a:cxnLst/>
            <a:rect l="l" t="t" r="r" b="b"/>
            <a:pathLst>
              <a:path w="3003793" h="3367167">
                <a:moveTo>
                  <a:pt x="0" y="0"/>
                </a:moveTo>
                <a:lnTo>
                  <a:pt x="3003793" y="0"/>
                </a:lnTo>
                <a:lnTo>
                  <a:pt x="3003793" y="3367166"/>
                </a:lnTo>
                <a:lnTo>
                  <a:pt x="0" y="3367166"/>
                </a:lnTo>
                <a:lnTo>
                  <a:pt x="0" y="0"/>
                </a:lnTo>
                <a:close/>
              </a:path>
            </a:pathLst>
          </a:custGeom>
          <a:blipFill>
            <a:blip r:embed="rId2"/>
            <a:stretch>
              <a:fillRect/>
            </a:stretch>
          </a:blipFill>
        </p:spPr>
      </p:sp>
      <p:sp>
        <p:nvSpPr>
          <p:cNvPr id="4" name="Freeform 4"/>
          <p:cNvSpPr/>
          <p:nvPr/>
        </p:nvSpPr>
        <p:spPr>
          <a:xfrm rot="-6868736">
            <a:off x="16425555" y="8316780"/>
            <a:ext cx="3003793" cy="3367167"/>
          </a:xfrm>
          <a:custGeom>
            <a:avLst/>
            <a:gdLst/>
            <a:ahLst/>
            <a:cxnLst/>
            <a:rect l="l" t="t" r="r" b="b"/>
            <a:pathLst>
              <a:path w="3003793" h="3367167">
                <a:moveTo>
                  <a:pt x="0" y="0"/>
                </a:moveTo>
                <a:lnTo>
                  <a:pt x="3003793" y="0"/>
                </a:lnTo>
                <a:lnTo>
                  <a:pt x="3003793" y="3367166"/>
                </a:lnTo>
                <a:lnTo>
                  <a:pt x="0" y="3367166"/>
                </a:lnTo>
                <a:lnTo>
                  <a:pt x="0" y="0"/>
                </a:lnTo>
                <a:close/>
              </a:path>
            </a:pathLst>
          </a:custGeom>
          <a:blipFill>
            <a:blip r:embed="rId2"/>
            <a:stretch>
              <a:fillRect/>
            </a:stretch>
          </a:blipFill>
        </p:spPr>
      </p:sp>
      <p:sp>
        <p:nvSpPr>
          <p:cNvPr id="5" name="Freeform 5"/>
          <p:cNvSpPr/>
          <p:nvPr/>
        </p:nvSpPr>
        <p:spPr>
          <a:xfrm>
            <a:off x="1706430" y="4559899"/>
            <a:ext cx="4567958" cy="5311038"/>
          </a:xfrm>
          <a:custGeom>
            <a:avLst/>
            <a:gdLst/>
            <a:ahLst/>
            <a:cxnLst/>
            <a:rect l="l" t="t" r="r" b="b"/>
            <a:pathLst>
              <a:path w="4567958" h="5311038">
                <a:moveTo>
                  <a:pt x="0" y="0"/>
                </a:moveTo>
                <a:lnTo>
                  <a:pt x="4567958" y="0"/>
                </a:lnTo>
                <a:lnTo>
                  <a:pt x="4567958" y="5311038"/>
                </a:lnTo>
                <a:lnTo>
                  <a:pt x="0" y="5311038"/>
                </a:lnTo>
                <a:lnTo>
                  <a:pt x="0" y="0"/>
                </a:lnTo>
                <a:close/>
              </a:path>
            </a:pathLst>
          </a:custGeom>
          <a:blipFill>
            <a:blip r:embed="rId3"/>
            <a:stretch>
              <a:fillRect l="-7522" r="-8745"/>
            </a:stretch>
          </a:blipFill>
          <a:ln w="38100" cap="rnd">
            <a:solidFill>
              <a:srgbClr val="A44CCD"/>
            </a:solidFill>
            <a:prstDash val="solid"/>
            <a:round/>
          </a:ln>
        </p:spPr>
      </p:sp>
      <p:sp>
        <p:nvSpPr>
          <p:cNvPr id="6" name="Freeform 6"/>
          <p:cNvSpPr/>
          <p:nvPr/>
        </p:nvSpPr>
        <p:spPr>
          <a:xfrm>
            <a:off x="4359759" y="2533402"/>
            <a:ext cx="5226729" cy="5220196"/>
          </a:xfrm>
          <a:custGeom>
            <a:avLst/>
            <a:gdLst/>
            <a:ahLst/>
            <a:cxnLst/>
            <a:rect l="l" t="t" r="r" b="b"/>
            <a:pathLst>
              <a:path w="5226729" h="5220196">
                <a:moveTo>
                  <a:pt x="0" y="0"/>
                </a:moveTo>
                <a:lnTo>
                  <a:pt x="5226730" y="0"/>
                </a:lnTo>
                <a:lnTo>
                  <a:pt x="5226730" y="5220196"/>
                </a:lnTo>
                <a:lnTo>
                  <a:pt x="0" y="5220196"/>
                </a:lnTo>
                <a:lnTo>
                  <a:pt x="0" y="0"/>
                </a:lnTo>
                <a:close/>
              </a:path>
            </a:pathLst>
          </a:custGeom>
          <a:blipFill>
            <a:blip r:embed="rId4"/>
            <a:stretch>
              <a:fillRect/>
            </a:stretch>
          </a:blipFill>
        </p:spPr>
      </p:sp>
      <p:sp>
        <p:nvSpPr>
          <p:cNvPr id="7" name="Freeform 7"/>
          <p:cNvSpPr/>
          <p:nvPr/>
        </p:nvSpPr>
        <p:spPr>
          <a:xfrm>
            <a:off x="3712394" y="756877"/>
            <a:ext cx="5123989" cy="5123989"/>
          </a:xfrm>
          <a:custGeom>
            <a:avLst/>
            <a:gdLst/>
            <a:ahLst/>
            <a:cxnLst/>
            <a:rect l="l" t="t" r="r" b="b"/>
            <a:pathLst>
              <a:path w="5123989" h="5123989">
                <a:moveTo>
                  <a:pt x="0" y="0"/>
                </a:moveTo>
                <a:lnTo>
                  <a:pt x="5123988" y="0"/>
                </a:lnTo>
                <a:lnTo>
                  <a:pt x="5123988" y="5123989"/>
                </a:lnTo>
                <a:lnTo>
                  <a:pt x="0" y="5123989"/>
                </a:lnTo>
                <a:lnTo>
                  <a:pt x="0" y="0"/>
                </a:lnTo>
                <a:close/>
              </a:path>
            </a:pathLst>
          </a:custGeom>
          <a:blipFill>
            <a:blip r:embed="rId5"/>
            <a:stretch>
              <a:fillRect/>
            </a:stretch>
          </a:blipFill>
          <a:ln w="38100" cap="rnd">
            <a:solidFill>
              <a:srgbClr val="A44CCD"/>
            </a:solidFill>
            <a:prstDash val="solid"/>
            <a:round/>
          </a:ln>
        </p:spPr>
      </p:sp>
      <p:sp>
        <p:nvSpPr>
          <p:cNvPr id="8" name="TextBox 8"/>
          <p:cNvSpPr txBox="1"/>
          <p:nvPr/>
        </p:nvSpPr>
        <p:spPr>
          <a:xfrm>
            <a:off x="9559804" y="2261797"/>
            <a:ext cx="7699496" cy="2047475"/>
          </a:xfrm>
          <a:prstGeom prst="rect">
            <a:avLst/>
          </a:prstGeom>
        </p:spPr>
        <p:txBody>
          <a:bodyPr lIns="0" tIns="0" rIns="0" bIns="0" rtlCol="0" anchor="t">
            <a:spAutoFit/>
          </a:bodyPr>
          <a:lstStyle/>
          <a:p>
            <a:pPr marL="0" lvl="0" indent="0" algn="l">
              <a:lnSpc>
                <a:spcPts val="7880"/>
              </a:lnSpc>
              <a:spcBef>
                <a:spcPct val="0"/>
              </a:spcBef>
            </a:pPr>
            <a:r>
              <a:rPr lang="en-US" sz="6567" b="1" u="none" strike="noStrike">
                <a:solidFill>
                  <a:srgbClr val="A44CCD"/>
                </a:solidFill>
                <a:latin typeface="Poppins Bold"/>
                <a:ea typeface="Poppins Bold"/>
                <a:cs typeface="Poppins Bold"/>
                <a:sym typeface="Poppins Bold"/>
              </a:rPr>
              <a:t>TECHNICAL APPROACH </a:t>
            </a:r>
          </a:p>
        </p:txBody>
      </p:sp>
      <p:sp>
        <p:nvSpPr>
          <p:cNvPr id="9" name="TextBox 9"/>
          <p:cNvSpPr txBox="1"/>
          <p:nvPr/>
        </p:nvSpPr>
        <p:spPr>
          <a:xfrm>
            <a:off x="9586489" y="4601070"/>
            <a:ext cx="7428123" cy="511832"/>
          </a:xfrm>
          <a:prstGeom prst="rect">
            <a:avLst/>
          </a:prstGeom>
        </p:spPr>
        <p:txBody>
          <a:bodyPr lIns="0" tIns="0" rIns="0" bIns="0" rtlCol="0" anchor="t">
            <a:spAutoFit/>
          </a:bodyPr>
          <a:lstStyle/>
          <a:p>
            <a:pPr algn="l">
              <a:lnSpc>
                <a:spcPts val="4086"/>
              </a:lnSpc>
            </a:pPr>
            <a:r>
              <a:rPr lang="en-US" sz="2918" b="1">
                <a:solidFill>
                  <a:srgbClr val="FFFFFF"/>
                </a:solidFill>
                <a:latin typeface="Poppins Semi-Bold"/>
                <a:ea typeface="Poppins Semi-Bold"/>
                <a:cs typeface="Poppins Semi-Bold"/>
                <a:sym typeface="Poppins Semi-Bold"/>
              </a:rPr>
              <a:t>Tools &amp; Components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6868736">
            <a:off x="17038696" y="893810"/>
            <a:ext cx="3003793" cy="3367167"/>
          </a:xfrm>
          <a:custGeom>
            <a:avLst/>
            <a:gdLst/>
            <a:ahLst/>
            <a:cxnLst/>
            <a:rect l="l" t="t" r="r" b="b"/>
            <a:pathLst>
              <a:path w="3003793" h="3367167">
                <a:moveTo>
                  <a:pt x="0" y="0"/>
                </a:moveTo>
                <a:lnTo>
                  <a:pt x="3003793" y="0"/>
                </a:lnTo>
                <a:lnTo>
                  <a:pt x="3003793" y="3367167"/>
                </a:lnTo>
                <a:lnTo>
                  <a:pt x="0" y="3367167"/>
                </a:lnTo>
                <a:lnTo>
                  <a:pt x="0" y="0"/>
                </a:lnTo>
                <a:close/>
              </a:path>
            </a:pathLst>
          </a:custGeom>
          <a:blipFill>
            <a:blip r:embed="rId2"/>
            <a:stretch>
              <a:fillRect/>
            </a:stretch>
          </a:blipFill>
        </p:spPr>
      </p:sp>
      <p:sp>
        <p:nvSpPr>
          <p:cNvPr id="3" name="Freeform 3"/>
          <p:cNvSpPr/>
          <p:nvPr/>
        </p:nvSpPr>
        <p:spPr>
          <a:xfrm rot="-6868736">
            <a:off x="-2010224" y="7959671"/>
            <a:ext cx="3003793" cy="3367167"/>
          </a:xfrm>
          <a:custGeom>
            <a:avLst/>
            <a:gdLst/>
            <a:ahLst/>
            <a:cxnLst/>
            <a:rect l="l" t="t" r="r" b="b"/>
            <a:pathLst>
              <a:path w="3003793" h="3367167">
                <a:moveTo>
                  <a:pt x="0" y="0"/>
                </a:moveTo>
                <a:lnTo>
                  <a:pt x="3003794" y="0"/>
                </a:lnTo>
                <a:lnTo>
                  <a:pt x="3003794" y="3367167"/>
                </a:lnTo>
                <a:lnTo>
                  <a:pt x="0" y="3367167"/>
                </a:lnTo>
                <a:lnTo>
                  <a:pt x="0" y="0"/>
                </a:lnTo>
                <a:close/>
              </a:path>
            </a:pathLst>
          </a:custGeom>
          <a:blipFill>
            <a:blip r:embed="rId2"/>
            <a:stretch>
              <a:fillRect/>
            </a:stretch>
          </a:blipFill>
        </p:spPr>
      </p:sp>
      <p:sp>
        <p:nvSpPr>
          <p:cNvPr id="4" name="Freeform 4"/>
          <p:cNvSpPr/>
          <p:nvPr/>
        </p:nvSpPr>
        <p:spPr>
          <a:xfrm>
            <a:off x="9687358" y="2603137"/>
            <a:ext cx="7571942" cy="5596600"/>
          </a:xfrm>
          <a:custGeom>
            <a:avLst/>
            <a:gdLst/>
            <a:ahLst/>
            <a:cxnLst/>
            <a:rect l="l" t="t" r="r" b="b"/>
            <a:pathLst>
              <a:path w="7571942" h="5596600">
                <a:moveTo>
                  <a:pt x="0" y="0"/>
                </a:moveTo>
                <a:lnTo>
                  <a:pt x="7571942" y="0"/>
                </a:lnTo>
                <a:lnTo>
                  <a:pt x="7571942" y="5596600"/>
                </a:lnTo>
                <a:lnTo>
                  <a:pt x="0" y="5596600"/>
                </a:lnTo>
                <a:lnTo>
                  <a:pt x="0" y="0"/>
                </a:lnTo>
                <a:close/>
              </a:path>
            </a:pathLst>
          </a:custGeom>
          <a:blipFill>
            <a:blip r:embed="rId3"/>
            <a:stretch>
              <a:fillRect r="-1948"/>
            </a:stretch>
          </a:blipFill>
          <a:ln w="47625" cap="rnd">
            <a:solidFill>
              <a:srgbClr val="8B05C9"/>
            </a:solidFill>
            <a:prstDash val="solid"/>
            <a:round/>
          </a:ln>
        </p:spPr>
      </p:sp>
      <p:sp>
        <p:nvSpPr>
          <p:cNvPr id="5" name="TextBox 5"/>
          <p:cNvSpPr txBox="1"/>
          <p:nvPr/>
        </p:nvSpPr>
        <p:spPr>
          <a:xfrm>
            <a:off x="1460476" y="5268087"/>
            <a:ext cx="7911202" cy="3997373"/>
          </a:xfrm>
          <a:prstGeom prst="rect">
            <a:avLst/>
          </a:prstGeom>
        </p:spPr>
        <p:txBody>
          <a:bodyPr lIns="0" tIns="0" rIns="0" bIns="0" rtlCol="0" anchor="t">
            <a:spAutoFit/>
          </a:bodyPr>
          <a:lstStyle/>
          <a:p>
            <a:pPr marL="505296" lvl="1" indent="-252648" algn="l">
              <a:lnSpc>
                <a:spcPts val="3978"/>
              </a:lnSpc>
              <a:spcBef>
                <a:spcPct val="0"/>
              </a:spcBef>
              <a:buFont typeface="Arial"/>
              <a:buChar char="•"/>
            </a:pPr>
            <a:r>
              <a:rPr lang="en-US" sz="2340">
                <a:solidFill>
                  <a:srgbClr val="FFFFFF">
                    <a:alpha val="80000"/>
                  </a:srgbClr>
                </a:solidFill>
                <a:latin typeface="Poppins"/>
                <a:ea typeface="Poppins"/>
                <a:cs typeface="Poppins"/>
                <a:sym typeface="Poppins"/>
              </a:rPr>
              <a:t>IR sens</a:t>
            </a:r>
            <a:r>
              <a:rPr lang="en-US" sz="2340" u="none" strike="noStrike">
                <a:solidFill>
                  <a:srgbClr val="FFFFFF">
                    <a:alpha val="80000"/>
                  </a:srgbClr>
                </a:solidFill>
                <a:latin typeface="Poppins"/>
                <a:ea typeface="Poppins"/>
                <a:cs typeface="Poppins"/>
                <a:sym typeface="Poppins"/>
              </a:rPr>
              <a:t>or detects hand → Servo opens lid (touchless).</a:t>
            </a:r>
          </a:p>
          <a:p>
            <a:pPr marL="505296" lvl="1" indent="-252648" algn="l">
              <a:lnSpc>
                <a:spcPts val="3978"/>
              </a:lnSpc>
              <a:spcBef>
                <a:spcPct val="0"/>
              </a:spcBef>
              <a:buFont typeface="Arial"/>
              <a:buChar char="•"/>
            </a:pPr>
            <a:r>
              <a:rPr lang="en-US" sz="2340" u="none" strike="noStrike">
                <a:solidFill>
                  <a:srgbClr val="FFFFFF">
                    <a:alpha val="80000"/>
                  </a:srgbClr>
                </a:solidFill>
                <a:latin typeface="Poppins"/>
                <a:ea typeface="Poppins"/>
                <a:cs typeface="Poppins"/>
                <a:sym typeface="Poppins"/>
              </a:rPr>
              <a:t>Ultrasonic sensor monitors waste fill level.</a:t>
            </a:r>
          </a:p>
          <a:p>
            <a:pPr marL="505296" lvl="1" indent="-252648" algn="l">
              <a:lnSpc>
                <a:spcPts val="3978"/>
              </a:lnSpc>
              <a:spcBef>
                <a:spcPct val="0"/>
              </a:spcBef>
              <a:buFont typeface="Arial"/>
              <a:buChar char="•"/>
            </a:pPr>
            <a:r>
              <a:rPr lang="en-US" sz="2340" u="none" strike="noStrike">
                <a:solidFill>
                  <a:srgbClr val="FFFFFF">
                    <a:alpha val="80000"/>
                  </a:srgbClr>
                </a:solidFill>
                <a:latin typeface="Poppins"/>
                <a:ea typeface="Poppins"/>
                <a:cs typeface="Poppins"/>
                <a:sym typeface="Poppins"/>
              </a:rPr>
              <a:t>IR floor sensors guide line-following navigation.</a:t>
            </a:r>
          </a:p>
          <a:p>
            <a:pPr marL="505296" lvl="1" indent="-252648" algn="l">
              <a:lnSpc>
                <a:spcPts val="3978"/>
              </a:lnSpc>
              <a:spcBef>
                <a:spcPct val="0"/>
              </a:spcBef>
              <a:buFont typeface="Arial"/>
              <a:buChar char="•"/>
            </a:pPr>
            <a:r>
              <a:rPr lang="en-US" sz="2340" u="none" strike="noStrike">
                <a:solidFill>
                  <a:srgbClr val="FFFFFF">
                    <a:alpha val="80000"/>
                  </a:srgbClr>
                </a:solidFill>
                <a:latin typeface="Poppins"/>
                <a:ea typeface="Poppins"/>
                <a:cs typeface="Poppins"/>
                <a:sym typeface="Poppins"/>
              </a:rPr>
              <a:t>Servo tilts bin to empty waste, then resets.</a:t>
            </a:r>
          </a:p>
          <a:p>
            <a:pPr marL="505296" lvl="1" indent="-252648" algn="l">
              <a:lnSpc>
                <a:spcPts val="3978"/>
              </a:lnSpc>
              <a:spcBef>
                <a:spcPct val="0"/>
              </a:spcBef>
              <a:buFont typeface="Arial"/>
              <a:buChar char="•"/>
            </a:pPr>
            <a:r>
              <a:rPr lang="en-US" sz="2340" u="none" strike="noStrike">
                <a:solidFill>
                  <a:srgbClr val="FFFFFF">
                    <a:alpha val="80000"/>
                  </a:srgbClr>
                </a:solidFill>
                <a:latin typeface="Poppins"/>
                <a:ea typeface="Poppins"/>
                <a:cs typeface="Poppins"/>
                <a:sym typeface="Poppins"/>
              </a:rPr>
              <a:t>Bin docks for recharge/maintenance.</a:t>
            </a:r>
          </a:p>
          <a:p>
            <a:pPr marL="505296" lvl="1" indent="-252648" algn="l">
              <a:lnSpc>
                <a:spcPts val="3978"/>
              </a:lnSpc>
              <a:spcBef>
                <a:spcPct val="0"/>
              </a:spcBef>
              <a:buFont typeface="Arial"/>
              <a:buChar char="•"/>
            </a:pPr>
            <a:r>
              <a:rPr lang="en-US" sz="2340" u="none" strike="noStrike">
                <a:solidFill>
                  <a:srgbClr val="FFFFFF">
                    <a:alpha val="80000"/>
                  </a:srgbClr>
                </a:solidFill>
                <a:latin typeface="Poppins"/>
                <a:ea typeface="Poppins"/>
                <a:cs typeface="Poppins"/>
                <a:sym typeface="Poppins"/>
              </a:rPr>
              <a:t>Status displayed on LCD/app.</a:t>
            </a:r>
          </a:p>
          <a:p>
            <a:pPr marL="0" lvl="0" indent="0" algn="l">
              <a:lnSpc>
                <a:spcPts val="3978"/>
              </a:lnSpc>
              <a:spcBef>
                <a:spcPct val="0"/>
              </a:spcBef>
            </a:pPr>
            <a:endParaRPr lang="en-US" sz="2340" u="none" strike="noStrike">
              <a:solidFill>
                <a:srgbClr val="FFFFFF">
                  <a:alpha val="80000"/>
                </a:srgbClr>
              </a:solidFill>
              <a:latin typeface="Poppins"/>
              <a:ea typeface="Poppins"/>
              <a:cs typeface="Poppins"/>
              <a:sym typeface="Poppins"/>
            </a:endParaRPr>
          </a:p>
        </p:txBody>
      </p:sp>
      <p:sp>
        <p:nvSpPr>
          <p:cNvPr id="6" name="TextBox 6"/>
          <p:cNvSpPr txBox="1"/>
          <p:nvPr/>
        </p:nvSpPr>
        <p:spPr>
          <a:xfrm>
            <a:off x="1460476" y="1947672"/>
            <a:ext cx="7699496" cy="2047475"/>
          </a:xfrm>
          <a:prstGeom prst="rect">
            <a:avLst/>
          </a:prstGeom>
        </p:spPr>
        <p:txBody>
          <a:bodyPr lIns="0" tIns="0" rIns="0" bIns="0" rtlCol="0" anchor="t">
            <a:spAutoFit/>
          </a:bodyPr>
          <a:lstStyle/>
          <a:p>
            <a:pPr marL="0" lvl="0" indent="0" algn="l">
              <a:lnSpc>
                <a:spcPts val="7880"/>
              </a:lnSpc>
              <a:spcBef>
                <a:spcPct val="0"/>
              </a:spcBef>
            </a:pPr>
            <a:r>
              <a:rPr lang="en-US" sz="6567" b="1" u="none" strike="noStrike">
                <a:solidFill>
                  <a:srgbClr val="A44CCD"/>
                </a:solidFill>
                <a:latin typeface="Poppins Bold"/>
                <a:ea typeface="Poppins Bold"/>
                <a:cs typeface="Poppins Bold"/>
                <a:sym typeface="Poppins Bold"/>
              </a:rPr>
              <a:t>TECHNICAL APPROACH </a:t>
            </a:r>
          </a:p>
        </p:txBody>
      </p:sp>
      <p:sp>
        <p:nvSpPr>
          <p:cNvPr id="7" name="TextBox 7"/>
          <p:cNvSpPr txBox="1"/>
          <p:nvPr/>
        </p:nvSpPr>
        <p:spPr>
          <a:xfrm>
            <a:off x="1646249" y="4355363"/>
            <a:ext cx="9069809" cy="627160"/>
          </a:xfrm>
          <a:prstGeom prst="rect">
            <a:avLst/>
          </a:prstGeom>
        </p:spPr>
        <p:txBody>
          <a:bodyPr lIns="0" tIns="0" rIns="0" bIns="0" rtlCol="0" anchor="t">
            <a:spAutoFit/>
          </a:bodyPr>
          <a:lstStyle/>
          <a:p>
            <a:pPr algn="l">
              <a:lnSpc>
                <a:spcPts val="4989"/>
              </a:lnSpc>
            </a:pPr>
            <a:r>
              <a:rPr lang="en-US" sz="3563" b="1">
                <a:solidFill>
                  <a:srgbClr val="FFFFFF"/>
                </a:solidFill>
                <a:latin typeface="Poppins Semi-Bold"/>
                <a:ea typeface="Poppins Semi-Bold"/>
                <a:cs typeface="Poppins Semi-Bold"/>
                <a:sym typeface="Poppins Semi-Bold"/>
              </a:rPr>
              <a:t>Workflow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6868736">
            <a:off x="17038696" y="893810"/>
            <a:ext cx="3003793" cy="3367167"/>
          </a:xfrm>
          <a:custGeom>
            <a:avLst/>
            <a:gdLst/>
            <a:ahLst/>
            <a:cxnLst/>
            <a:rect l="l" t="t" r="r" b="b"/>
            <a:pathLst>
              <a:path w="3003793" h="3367167">
                <a:moveTo>
                  <a:pt x="0" y="0"/>
                </a:moveTo>
                <a:lnTo>
                  <a:pt x="3003793" y="0"/>
                </a:lnTo>
                <a:lnTo>
                  <a:pt x="3003793" y="3367167"/>
                </a:lnTo>
                <a:lnTo>
                  <a:pt x="0" y="3367167"/>
                </a:lnTo>
                <a:lnTo>
                  <a:pt x="0" y="0"/>
                </a:lnTo>
                <a:close/>
              </a:path>
            </a:pathLst>
          </a:custGeom>
          <a:blipFill>
            <a:blip r:embed="rId2"/>
            <a:stretch>
              <a:fillRect/>
            </a:stretch>
          </a:blipFill>
        </p:spPr>
      </p:sp>
      <p:sp>
        <p:nvSpPr>
          <p:cNvPr id="3" name="Freeform 3"/>
          <p:cNvSpPr/>
          <p:nvPr/>
        </p:nvSpPr>
        <p:spPr>
          <a:xfrm rot="-6868736">
            <a:off x="-2010224" y="7959671"/>
            <a:ext cx="3003793" cy="3367167"/>
          </a:xfrm>
          <a:custGeom>
            <a:avLst/>
            <a:gdLst/>
            <a:ahLst/>
            <a:cxnLst/>
            <a:rect l="l" t="t" r="r" b="b"/>
            <a:pathLst>
              <a:path w="3003793" h="3367167">
                <a:moveTo>
                  <a:pt x="0" y="0"/>
                </a:moveTo>
                <a:lnTo>
                  <a:pt x="3003794" y="0"/>
                </a:lnTo>
                <a:lnTo>
                  <a:pt x="3003794" y="3367167"/>
                </a:lnTo>
                <a:lnTo>
                  <a:pt x="0" y="3367167"/>
                </a:lnTo>
                <a:lnTo>
                  <a:pt x="0" y="0"/>
                </a:lnTo>
                <a:close/>
              </a:path>
            </a:pathLst>
          </a:custGeom>
          <a:blipFill>
            <a:blip r:embed="rId2"/>
            <a:stretch>
              <a:fillRect/>
            </a:stretch>
          </a:blipFill>
        </p:spPr>
      </p:sp>
      <p:sp>
        <p:nvSpPr>
          <p:cNvPr id="4" name="Freeform 4"/>
          <p:cNvSpPr/>
          <p:nvPr/>
        </p:nvSpPr>
        <p:spPr>
          <a:xfrm>
            <a:off x="9159971" y="1166398"/>
            <a:ext cx="6033441" cy="8091902"/>
          </a:xfrm>
          <a:custGeom>
            <a:avLst/>
            <a:gdLst/>
            <a:ahLst/>
            <a:cxnLst/>
            <a:rect l="l" t="t" r="r" b="b"/>
            <a:pathLst>
              <a:path w="6033441" h="8091902">
                <a:moveTo>
                  <a:pt x="0" y="0"/>
                </a:moveTo>
                <a:lnTo>
                  <a:pt x="6033441" y="0"/>
                </a:lnTo>
                <a:lnTo>
                  <a:pt x="6033441" y="8091902"/>
                </a:lnTo>
                <a:lnTo>
                  <a:pt x="0" y="8091902"/>
                </a:lnTo>
                <a:lnTo>
                  <a:pt x="0" y="0"/>
                </a:lnTo>
                <a:close/>
              </a:path>
            </a:pathLst>
          </a:custGeom>
          <a:blipFill>
            <a:blip r:embed="rId3"/>
            <a:stretch>
              <a:fillRect t="-5568" b="-6273"/>
            </a:stretch>
          </a:blipFill>
        </p:spPr>
      </p:sp>
      <p:sp>
        <p:nvSpPr>
          <p:cNvPr id="5" name="TextBox 5"/>
          <p:cNvSpPr txBox="1"/>
          <p:nvPr/>
        </p:nvSpPr>
        <p:spPr>
          <a:xfrm>
            <a:off x="1460476" y="1947672"/>
            <a:ext cx="7699496" cy="2047475"/>
          </a:xfrm>
          <a:prstGeom prst="rect">
            <a:avLst/>
          </a:prstGeom>
        </p:spPr>
        <p:txBody>
          <a:bodyPr lIns="0" tIns="0" rIns="0" bIns="0" rtlCol="0" anchor="t">
            <a:spAutoFit/>
          </a:bodyPr>
          <a:lstStyle/>
          <a:p>
            <a:pPr marL="0" lvl="0" indent="0" algn="l">
              <a:lnSpc>
                <a:spcPts val="7880"/>
              </a:lnSpc>
              <a:spcBef>
                <a:spcPct val="0"/>
              </a:spcBef>
            </a:pPr>
            <a:r>
              <a:rPr lang="en-US" sz="6567" b="1" u="none" strike="noStrike">
                <a:solidFill>
                  <a:srgbClr val="A44CCD"/>
                </a:solidFill>
                <a:latin typeface="Poppins Bold"/>
                <a:ea typeface="Poppins Bold"/>
                <a:cs typeface="Poppins Bold"/>
                <a:sym typeface="Poppins Bold"/>
              </a:rPr>
              <a:t>TECHNICAL APPROACH </a:t>
            </a:r>
          </a:p>
        </p:txBody>
      </p:sp>
      <p:sp>
        <p:nvSpPr>
          <p:cNvPr id="6" name="TextBox 6"/>
          <p:cNvSpPr txBox="1"/>
          <p:nvPr/>
        </p:nvSpPr>
        <p:spPr>
          <a:xfrm>
            <a:off x="1646249" y="5358280"/>
            <a:ext cx="6433571" cy="1872022"/>
          </a:xfrm>
          <a:prstGeom prst="rect">
            <a:avLst/>
          </a:prstGeom>
        </p:spPr>
        <p:txBody>
          <a:bodyPr lIns="0" tIns="0" rIns="0" bIns="0" rtlCol="0" anchor="t">
            <a:spAutoFit/>
          </a:bodyPr>
          <a:lstStyle/>
          <a:p>
            <a:pPr algn="l">
              <a:lnSpc>
                <a:spcPts val="4989"/>
              </a:lnSpc>
            </a:pPr>
            <a:r>
              <a:rPr lang="en-US" sz="3563" b="1" spc="466">
                <a:solidFill>
                  <a:srgbClr val="FFFFFF"/>
                </a:solidFill>
                <a:latin typeface="Poppins Semi-Bold"/>
                <a:ea typeface="Poppins Semi-Bold"/>
                <a:cs typeface="Poppins Semi-Bold"/>
                <a:sym typeface="Poppins Semi-Bold"/>
              </a:rPr>
              <a:t>ARCHITECTURE DIAGRAM</a:t>
            </a:r>
          </a:p>
          <a:p>
            <a:pPr algn="l">
              <a:lnSpc>
                <a:spcPts val="4989"/>
              </a:lnSpc>
            </a:pPr>
            <a:endParaRPr lang="en-US" sz="3563" b="1" spc="466">
              <a:solidFill>
                <a:srgbClr val="FFFFFF"/>
              </a:solidFill>
              <a:latin typeface="Poppins Semi-Bold"/>
              <a:ea typeface="Poppins Semi-Bold"/>
              <a:cs typeface="Poppins Semi-Bold"/>
              <a:sym typeface="Poppins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187574" y="-1683583"/>
            <a:ext cx="3003793" cy="3367167"/>
          </a:xfrm>
          <a:custGeom>
            <a:avLst/>
            <a:gdLst/>
            <a:ahLst/>
            <a:cxnLst/>
            <a:rect l="l" t="t" r="r" b="b"/>
            <a:pathLst>
              <a:path w="3003793" h="3367167">
                <a:moveTo>
                  <a:pt x="0" y="0"/>
                </a:moveTo>
                <a:lnTo>
                  <a:pt x="3003794" y="0"/>
                </a:lnTo>
                <a:lnTo>
                  <a:pt x="3003794" y="3367166"/>
                </a:lnTo>
                <a:lnTo>
                  <a:pt x="0" y="3367166"/>
                </a:lnTo>
                <a:lnTo>
                  <a:pt x="0" y="0"/>
                </a:lnTo>
                <a:close/>
              </a:path>
            </a:pathLst>
          </a:custGeom>
          <a:blipFill>
            <a:blip r:embed="rId2"/>
            <a:stretch>
              <a:fillRect/>
            </a:stretch>
          </a:blipFill>
        </p:spPr>
      </p:sp>
      <p:sp>
        <p:nvSpPr>
          <p:cNvPr id="3" name="TextBox 3"/>
          <p:cNvSpPr txBox="1"/>
          <p:nvPr/>
        </p:nvSpPr>
        <p:spPr>
          <a:xfrm>
            <a:off x="1460476" y="1868560"/>
            <a:ext cx="12281079" cy="1066800"/>
          </a:xfrm>
          <a:prstGeom prst="rect">
            <a:avLst/>
          </a:prstGeom>
        </p:spPr>
        <p:txBody>
          <a:bodyPr lIns="0" tIns="0" rIns="0" bIns="0" rtlCol="0" anchor="t">
            <a:spAutoFit/>
          </a:bodyPr>
          <a:lstStyle/>
          <a:p>
            <a:pPr algn="ctr">
              <a:lnSpc>
                <a:spcPts val="7880"/>
              </a:lnSpc>
            </a:pPr>
            <a:r>
              <a:rPr lang="en-US" sz="6567" b="1">
                <a:solidFill>
                  <a:srgbClr val="A44CCD"/>
                </a:solidFill>
                <a:latin typeface="Poppins Bold"/>
                <a:ea typeface="Poppins Bold"/>
                <a:cs typeface="Poppins Bold"/>
                <a:sym typeface="Poppins Bold"/>
              </a:rPr>
              <a:t>TECHNICAL APPROACH</a:t>
            </a:r>
          </a:p>
        </p:txBody>
      </p:sp>
      <p:sp>
        <p:nvSpPr>
          <p:cNvPr id="4" name="TextBox 4"/>
          <p:cNvSpPr txBox="1"/>
          <p:nvPr/>
        </p:nvSpPr>
        <p:spPr>
          <a:xfrm>
            <a:off x="2842401" y="3571950"/>
            <a:ext cx="8190770" cy="3518535"/>
          </a:xfrm>
          <a:prstGeom prst="rect">
            <a:avLst/>
          </a:prstGeom>
        </p:spPr>
        <p:txBody>
          <a:bodyPr lIns="0" tIns="0" rIns="0" bIns="0" rtlCol="0" anchor="t">
            <a:spAutoFit/>
          </a:bodyPr>
          <a:lstStyle/>
          <a:p>
            <a:pPr marL="0" lvl="0" indent="0" algn="l">
              <a:lnSpc>
                <a:spcPts val="3977"/>
              </a:lnSpc>
              <a:spcBef>
                <a:spcPct val="0"/>
              </a:spcBef>
            </a:pPr>
            <a:r>
              <a:rPr lang="en-US" sz="2340" b="1" u="none" strike="noStrike">
                <a:solidFill>
                  <a:srgbClr val="FFFFFF">
                    <a:alpha val="80000"/>
                  </a:srgbClr>
                </a:solidFill>
                <a:latin typeface="Poppins Bold"/>
                <a:ea typeface="Poppins Bold"/>
                <a:cs typeface="Poppins Bold"/>
                <a:sym typeface="Poppins Bold"/>
              </a:rPr>
              <a:t>IMPLEMENTATION</a:t>
            </a:r>
          </a:p>
          <a:p>
            <a:pPr marL="0" lvl="0" indent="0" algn="l">
              <a:lnSpc>
                <a:spcPts val="3977"/>
              </a:lnSpc>
              <a:spcBef>
                <a:spcPct val="0"/>
              </a:spcBef>
            </a:pPr>
            <a:r>
              <a:rPr lang="en-US" sz="2340" u="none" strike="noStrike">
                <a:solidFill>
                  <a:srgbClr val="FFFFFF">
                    <a:alpha val="80000"/>
                  </a:srgbClr>
                </a:solidFill>
                <a:latin typeface="Poppins"/>
                <a:ea typeface="Poppins"/>
                <a:cs typeface="Poppins"/>
                <a:sym typeface="Poppins"/>
              </a:rPr>
              <a:t>•HARDWARE: ESP32, HC-SR04, IR SENSORS, SERVO/DC MOTORS, L298N DRIVER, LI-ION BATTERY, LCD.</a:t>
            </a:r>
          </a:p>
          <a:p>
            <a:pPr marL="0" lvl="0" indent="0" algn="l">
              <a:lnSpc>
                <a:spcPts val="3977"/>
              </a:lnSpc>
              <a:spcBef>
                <a:spcPct val="0"/>
              </a:spcBef>
            </a:pPr>
            <a:endParaRPr lang="en-US" sz="2340" u="none" strike="noStrike">
              <a:solidFill>
                <a:srgbClr val="FFFFFF">
                  <a:alpha val="80000"/>
                </a:srgbClr>
              </a:solidFill>
              <a:latin typeface="Poppins"/>
              <a:ea typeface="Poppins"/>
              <a:cs typeface="Poppins"/>
              <a:sym typeface="Poppins"/>
            </a:endParaRPr>
          </a:p>
          <a:p>
            <a:pPr marL="0" lvl="0" indent="0" algn="l">
              <a:lnSpc>
                <a:spcPts val="3977"/>
              </a:lnSpc>
              <a:spcBef>
                <a:spcPct val="0"/>
              </a:spcBef>
            </a:pPr>
            <a:r>
              <a:rPr lang="en-US" sz="2340" u="none" strike="noStrike">
                <a:solidFill>
                  <a:srgbClr val="FFFFFF">
                    <a:alpha val="80000"/>
                  </a:srgbClr>
                </a:solidFill>
                <a:latin typeface="Poppins"/>
                <a:ea typeface="Poppins"/>
                <a:cs typeface="Poppins"/>
                <a:sym typeface="Poppins"/>
              </a:rPr>
              <a:t>•SOFTWARE: ARDUINO IDE (C/C++), IOT DASHBOARD (BLYNK/MQTT).</a:t>
            </a:r>
          </a:p>
          <a:p>
            <a:pPr marL="0" lvl="0" indent="0" algn="ctr">
              <a:lnSpc>
                <a:spcPts val="3977"/>
              </a:lnSpc>
              <a:spcBef>
                <a:spcPct val="0"/>
              </a:spcBef>
            </a:pPr>
            <a:endParaRPr lang="en-US" sz="2340" u="none" strike="noStrike">
              <a:solidFill>
                <a:srgbClr val="FFFFFF">
                  <a:alpha val="80000"/>
                </a:srgbClr>
              </a:solidFill>
              <a:latin typeface="Poppins"/>
              <a:ea typeface="Poppins"/>
              <a:cs typeface="Poppins"/>
              <a:sym typeface="Poppins"/>
            </a:endParaRPr>
          </a:p>
        </p:txBody>
      </p:sp>
      <p:sp>
        <p:nvSpPr>
          <p:cNvPr id="5" name="Freeform 5"/>
          <p:cNvSpPr/>
          <p:nvPr/>
        </p:nvSpPr>
        <p:spPr>
          <a:xfrm rot="-6868736">
            <a:off x="16597483" y="8603417"/>
            <a:ext cx="3003793" cy="3367167"/>
          </a:xfrm>
          <a:custGeom>
            <a:avLst/>
            <a:gdLst/>
            <a:ahLst/>
            <a:cxnLst/>
            <a:rect l="l" t="t" r="r" b="b"/>
            <a:pathLst>
              <a:path w="3003793" h="3367167">
                <a:moveTo>
                  <a:pt x="0" y="0"/>
                </a:moveTo>
                <a:lnTo>
                  <a:pt x="3003794" y="0"/>
                </a:lnTo>
                <a:lnTo>
                  <a:pt x="3003794" y="3367166"/>
                </a:lnTo>
                <a:lnTo>
                  <a:pt x="0" y="3367166"/>
                </a:lnTo>
                <a:lnTo>
                  <a:pt x="0" y="0"/>
                </a:lnTo>
                <a:close/>
              </a:path>
            </a:pathLst>
          </a:custGeom>
          <a:blipFill>
            <a:blip r:embed="rId2"/>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204128" y="-1569640"/>
            <a:ext cx="3003793" cy="3367167"/>
          </a:xfrm>
          <a:custGeom>
            <a:avLst/>
            <a:gdLst/>
            <a:ahLst/>
            <a:cxnLst/>
            <a:rect l="l" t="t" r="r" b="b"/>
            <a:pathLst>
              <a:path w="3003793" h="3367167">
                <a:moveTo>
                  <a:pt x="0" y="0"/>
                </a:moveTo>
                <a:lnTo>
                  <a:pt x="3003794" y="0"/>
                </a:lnTo>
                <a:lnTo>
                  <a:pt x="3003794" y="3367167"/>
                </a:lnTo>
                <a:lnTo>
                  <a:pt x="0" y="3367167"/>
                </a:lnTo>
                <a:lnTo>
                  <a:pt x="0" y="0"/>
                </a:lnTo>
                <a:close/>
              </a:path>
            </a:pathLst>
          </a:custGeom>
          <a:blipFill>
            <a:blip r:embed="rId2"/>
            <a:stretch>
              <a:fillRect/>
            </a:stretch>
          </a:blipFill>
        </p:spPr>
      </p:sp>
      <p:sp>
        <p:nvSpPr>
          <p:cNvPr id="3" name="Freeform 3"/>
          <p:cNvSpPr/>
          <p:nvPr/>
        </p:nvSpPr>
        <p:spPr>
          <a:xfrm rot="-6868736">
            <a:off x="16597483" y="8603417"/>
            <a:ext cx="3003793" cy="3367167"/>
          </a:xfrm>
          <a:custGeom>
            <a:avLst/>
            <a:gdLst/>
            <a:ahLst/>
            <a:cxnLst/>
            <a:rect l="l" t="t" r="r" b="b"/>
            <a:pathLst>
              <a:path w="3003793" h="3367167">
                <a:moveTo>
                  <a:pt x="0" y="0"/>
                </a:moveTo>
                <a:lnTo>
                  <a:pt x="3003794" y="0"/>
                </a:lnTo>
                <a:lnTo>
                  <a:pt x="3003794" y="3367166"/>
                </a:lnTo>
                <a:lnTo>
                  <a:pt x="0" y="3367166"/>
                </a:lnTo>
                <a:lnTo>
                  <a:pt x="0" y="0"/>
                </a:lnTo>
                <a:close/>
              </a:path>
            </a:pathLst>
          </a:custGeom>
          <a:blipFill>
            <a:blip r:embed="rId2"/>
            <a:stretch>
              <a:fillRect/>
            </a:stretch>
          </a:blipFill>
        </p:spPr>
      </p:sp>
      <p:sp>
        <p:nvSpPr>
          <p:cNvPr id="4" name="Freeform 4"/>
          <p:cNvSpPr/>
          <p:nvPr/>
        </p:nvSpPr>
        <p:spPr>
          <a:xfrm>
            <a:off x="7351760" y="6836046"/>
            <a:ext cx="4055868" cy="4050798"/>
          </a:xfrm>
          <a:custGeom>
            <a:avLst/>
            <a:gdLst/>
            <a:ahLst/>
            <a:cxnLst/>
            <a:rect l="l" t="t" r="r" b="b"/>
            <a:pathLst>
              <a:path w="4055868" h="4050798">
                <a:moveTo>
                  <a:pt x="0" y="0"/>
                </a:moveTo>
                <a:lnTo>
                  <a:pt x="4055868" y="0"/>
                </a:lnTo>
                <a:lnTo>
                  <a:pt x="4055868" y="4050798"/>
                </a:lnTo>
                <a:lnTo>
                  <a:pt x="0" y="4050798"/>
                </a:lnTo>
                <a:lnTo>
                  <a:pt x="0" y="0"/>
                </a:lnTo>
                <a:close/>
              </a:path>
            </a:pathLst>
          </a:custGeom>
          <a:blipFill>
            <a:blip r:embed="rId3"/>
            <a:stretch>
              <a:fillRect/>
            </a:stretch>
          </a:blipFill>
        </p:spPr>
      </p:sp>
      <p:sp>
        <p:nvSpPr>
          <p:cNvPr id="7" name="TextBox 7"/>
          <p:cNvSpPr txBox="1"/>
          <p:nvPr/>
        </p:nvSpPr>
        <p:spPr>
          <a:xfrm>
            <a:off x="7351760" y="740452"/>
            <a:ext cx="7699496" cy="2047475"/>
          </a:xfrm>
          <a:prstGeom prst="rect">
            <a:avLst/>
          </a:prstGeom>
        </p:spPr>
        <p:txBody>
          <a:bodyPr lIns="0" tIns="0" rIns="0" bIns="0" rtlCol="0" anchor="t">
            <a:spAutoFit/>
          </a:bodyPr>
          <a:lstStyle/>
          <a:p>
            <a:pPr marL="0" lvl="0" indent="0" algn="l">
              <a:lnSpc>
                <a:spcPts val="7880"/>
              </a:lnSpc>
              <a:spcBef>
                <a:spcPct val="0"/>
              </a:spcBef>
            </a:pPr>
            <a:r>
              <a:rPr lang="en-US" sz="6567" b="1">
                <a:solidFill>
                  <a:srgbClr val="A44CCD"/>
                </a:solidFill>
                <a:latin typeface="Poppins Bold"/>
                <a:ea typeface="Poppins Bold"/>
                <a:cs typeface="Poppins Bold"/>
                <a:sym typeface="Poppins Bold"/>
              </a:rPr>
              <a:t>DEMO</a:t>
            </a:r>
          </a:p>
          <a:p>
            <a:pPr marL="0" lvl="0" indent="0" algn="l">
              <a:lnSpc>
                <a:spcPts val="7880"/>
              </a:lnSpc>
              <a:spcBef>
                <a:spcPct val="0"/>
              </a:spcBef>
            </a:pPr>
            <a:endParaRPr lang="en-US" sz="6567" b="1">
              <a:solidFill>
                <a:srgbClr val="A44CCD"/>
              </a:solidFill>
              <a:latin typeface="Poppins Bold"/>
              <a:ea typeface="Poppins Bold"/>
              <a:cs typeface="Poppins Bold"/>
              <a:sym typeface="Poppins Bold"/>
            </a:endParaRPr>
          </a:p>
        </p:txBody>
      </p:sp>
      <p:pic>
        <p:nvPicPr>
          <p:cNvPr id="11" name="Picture 10">
            <a:extLst>
              <a:ext uri="{FF2B5EF4-FFF2-40B4-BE49-F238E27FC236}">
                <a16:creationId xmlns:a16="http://schemas.microsoft.com/office/drawing/2014/main" id="{F9098148-8809-6AA3-9D9D-A3C6668D30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79086" y="2270145"/>
            <a:ext cx="5786438" cy="6591300"/>
          </a:xfrm>
          <a:prstGeom prst="rect">
            <a:avLst/>
          </a:prstGeom>
        </p:spPr>
      </p:pic>
      <p:pic>
        <p:nvPicPr>
          <p:cNvPr id="13" name="Picture 12">
            <a:extLst>
              <a:ext uri="{FF2B5EF4-FFF2-40B4-BE49-F238E27FC236}">
                <a16:creationId xmlns:a16="http://schemas.microsoft.com/office/drawing/2014/main" id="{DB2DCAC2-6210-7291-D9D7-5C9FAD86425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79694" y="2098695"/>
            <a:ext cx="7715250" cy="69342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190823">
                <a:alpha val="100000"/>
              </a:srgbClr>
            </a:gs>
            <a:gs pos="100000">
              <a:srgbClr val="160D33">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6868736">
            <a:off x="-2010224" y="7959671"/>
            <a:ext cx="3003793" cy="3367167"/>
          </a:xfrm>
          <a:custGeom>
            <a:avLst/>
            <a:gdLst/>
            <a:ahLst/>
            <a:cxnLst/>
            <a:rect l="l" t="t" r="r" b="b"/>
            <a:pathLst>
              <a:path w="3003793" h="3367167">
                <a:moveTo>
                  <a:pt x="0" y="0"/>
                </a:moveTo>
                <a:lnTo>
                  <a:pt x="3003794" y="0"/>
                </a:lnTo>
                <a:lnTo>
                  <a:pt x="3003794" y="3367167"/>
                </a:lnTo>
                <a:lnTo>
                  <a:pt x="0" y="3367167"/>
                </a:lnTo>
                <a:lnTo>
                  <a:pt x="0" y="0"/>
                </a:lnTo>
                <a:close/>
              </a:path>
            </a:pathLst>
          </a:custGeom>
          <a:blipFill>
            <a:blip r:embed="rId2"/>
            <a:stretch>
              <a:fillRect/>
            </a:stretch>
          </a:blipFill>
        </p:spPr>
      </p:sp>
      <p:grpSp>
        <p:nvGrpSpPr>
          <p:cNvPr id="3" name="Group 3"/>
          <p:cNvGrpSpPr/>
          <p:nvPr/>
        </p:nvGrpSpPr>
        <p:grpSpPr>
          <a:xfrm>
            <a:off x="1028700" y="2384163"/>
            <a:ext cx="5508392" cy="3191949"/>
            <a:chOff x="0" y="0"/>
            <a:chExt cx="976076" cy="565607"/>
          </a:xfrm>
        </p:grpSpPr>
        <p:sp>
          <p:nvSpPr>
            <p:cNvPr id="4" name="Freeform 4"/>
            <p:cNvSpPr/>
            <p:nvPr/>
          </p:nvSpPr>
          <p:spPr>
            <a:xfrm>
              <a:off x="0" y="0"/>
              <a:ext cx="976076" cy="565607"/>
            </a:xfrm>
            <a:custGeom>
              <a:avLst/>
              <a:gdLst/>
              <a:ahLst/>
              <a:cxnLst/>
              <a:rect l="l" t="t" r="r" b="b"/>
              <a:pathLst>
                <a:path w="976076" h="565607">
                  <a:moveTo>
                    <a:pt x="32326" y="0"/>
                  </a:moveTo>
                  <a:lnTo>
                    <a:pt x="943750" y="0"/>
                  </a:lnTo>
                  <a:cubicBezTo>
                    <a:pt x="961603" y="0"/>
                    <a:pt x="976076" y="14473"/>
                    <a:pt x="976076" y="32326"/>
                  </a:cubicBezTo>
                  <a:lnTo>
                    <a:pt x="976076" y="533281"/>
                  </a:lnTo>
                  <a:cubicBezTo>
                    <a:pt x="976076" y="551134"/>
                    <a:pt x="961603" y="565607"/>
                    <a:pt x="943750" y="565607"/>
                  </a:cubicBezTo>
                  <a:lnTo>
                    <a:pt x="32326" y="565607"/>
                  </a:lnTo>
                  <a:cubicBezTo>
                    <a:pt x="14473" y="565607"/>
                    <a:pt x="0" y="551134"/>
                    <a:pt x="0" y="533281"/>
                  </a:cubicBezTo>
                  <a:lnTo>
                    <a:pt x="0" y="32326"/>
                  </a:lnTo>
                  <a:cubicBezTo>
                    <a:pt x="0" y="14473"/>
                    <a:pt x="14473" y="0"/>
                    <a:pt x="32326" y="0"/>
                  </a:cubicBezTo>
                  <a:close/>
                </a:path>
              </a:pathLst>
            </a:custGeom>
            <a:blipFill>
              <a:blip r:embed="rId3"/>
              <a:stretch>
                <a:fillRect t="-5242" b="-5242"/>
              </a:stretch>
            </a:blipFill>
            <a:ln w="38100" cap="rnd">
              <a:solidFill>
                <a:srgbClr val="FFFFFF"/>
              </a:solidFill>
              <a:prstDash val="solid"/>
              <a:round/>
            </a:ln>
          </p:spPr>
        </p:sp>
      </p:grpSp>
      <p:sp>
        <p:nvSpPr>
          <p:cNvPr id="5" name="Freeform 5"/>
          <p:cNvSpPr/>
          <p:nvPr/>
        </p:nvSpPr>
        <p:spPr>
          <a:xfrm rot="-6868736">
            <a:off x="16368113" y="1395412"/>
            <a:ext cx="3003793" cy="3367167"/>
          </a:xfrm>
          <a:custGeom>
            <a:avLst/>
            <a:gdLst/>
            <a:ahLst/>
            <a:cxnLst/>
            <a:rect l="l" t="t" r="r" b="b"/>
            <a:pathLst>
              <a:path w="3003793" h="3367167">
                <a:moveTo>
                  <a:pt x="0" y="0"/>
                </a:moveTo>
                <a:lnTo>
                  <a:pt x="3003793" y="0"/>
                </a:lnTo>
                <a:lnTo>
                  <a:pt x="3003793" y="3367167"/>
                </a:lnTo>
                <a:lnTo>
                  <a:pt x="0" y="3367167"/>
                </a:lnTo>
                <a:lnTo>
                  <a:pt x="0" y="0"/>
                </a:lnTo>
                <a:close/>
              </a:path>
            </a:pathLst>
          </a:custGeom>
          <a:blipFill>
            <a:blip r:embed="rId2"/>
            <a:stretch>
              <a:fillRect/>
            </a:stretch>
          </a:blipFill>
        </p:spPr>
      </p:sp>
      <p:grpSp>
        <p:nvGrpSpPr>
          <p:cNvPr id="6" name="Group 6"/>
          <p:cNvGrpSpPr/>
          <p:nvPr/>
        </p:nvGrpSpPr>
        <p:grpSpPr>
          <a:xfrm>
            <a:off x="1028700" y="5982776"/>
            <a:ext cx="5734568" cy="3191949"/>
            <a:chOff x="0" y="0"/>
            <a:chExt cx="1016154" cy="565607"/>
          </a:xfrm>
        </p:grpSpPr>
        <p:sp>
          <p:nvSpPr>
            <p:cNvPr id="7" name="Freeform 7"/>
            <p:cNvSpPr/>
            <p:nvPr/>
          </p:nvSpPr>
          <p:spPr>
            <a:xfrm>
              <a:off x="0" y="0"/>
              <a:ext cx="1016154" cy="565607"/>
            </a:xfrm>
            <a:custGeom>
              <a:avLst/>
              <a:gdLst/>
              <a:ahLst/>
              <a:cxnLst/>
              <a:rect l="l" t="t" r="r" b="b"/>
              <a:pathLst>
                <a:path w="1016154" h="565607">
                  <a:moveTo>
                    <a:pt x="31051" y="0"/>
                  </a:moveTo>
                  <a:lnTo>
                    <a:pt x="985103" y="0"/>
                  </a:lnTo>
                  <a:cubicBezTo>
                    <a:pt x="993338" y="0"/>
                    <a:pt x="1001236" y="3271"/>
                    <a:pt x="1007059" y="9095"/>
                  </a:cubicBezTo>
                  <a:cubicBezTo>
                    <a:pt x="1012882" y="14918"/>
                    <a:pt x="1016154" y="22816"/>
                    <a:pt x="1016154" y="31051"/>
                  </a:cubicBezTo>
                  <a:lnTo>
                    <a:pt x="1016154" y="534556"/>
                  </a:lnTo>
                  <a:cubicBezTo>
                    <a:pt x="1016154" y="542791"/>
                    <a:pt x="1012882" y="550689"/>
                    <a:pt x="1007059" y="556512"/>
                  </a:cubicBezTo>
                  <a:cubicBezTo>
                    <a:pt x="1001236" y="562335"/>
                    <a:pt x="993338" y="565607"/>
                    <a:pt x="985103" y="565607"/>
                  </a:cubicBezTo>
                  <a:lnTo>
                    <a:pt x="31051" y="565607"/>
                  </a:lnTo>
                  <a:cubicBezTo>
                    <a:pt x="22816" y="565607"/>
                    <a:pt x="14918" y="562335"/>
                    <a:pt x="9095" y="556512"/>
                  </a:cubicBezTo>
                  <a:cubicBezTo>
                    <a:pt x="3271" y="550689"/>
                    <a:pt x="0" y="542791"/>
                    <a:pt x="0" y="534556"/>
                  </a:cubicBezTo>
                  <a:lnTo>
                    <a:pt x="0" y="31051"/>
                  </a:lnTo>
                  <a:cubicBezTo>
                    <a:pt x="0" y="22816"/>
                    <a:pt x="3271" y="14918"/>
                    <a:pt x="9095" y="9095"/>
                  </a:cubicBezTo>
                  <a:cubicBezTo>
                    <a:pt x="14918" y="3271"/>
                    <a:pt x="22816" y="0"/>
                    <a:pt x="31051" y="0"/>
                  </a:cubicBezTo>
                  <a:close/>
                </a:path>
              </a:pathLst>
            </a:custGeom>
            <a:blipFill>
              <a:blip r:embed="rId4"/>
              <a:stretch>
                <a:fillRect t="-10146" b="-10146"/>
              </a:stretch>
            </a:blipFill>
            <a:ln w="38100" cap="rnd">
              <a:solidFill>
                <a:srgbClr val="FFFFFF"/>
              </a:solidFill>
              <a:prstDash val="solid"/>
              <a:round/>
            </a:ln>
          </p:spPr>
        </p:sp>
      </p:grpSp>
      <p:sp>
        <p:nvSpPr>
          <p:cNvPr id="8" name="TextBox 8"/>
          <p:cNvSpPr txBox="1"/>
          <p:nvPr/>
        </p:nvSpPr>
        <p:spPr>
          <a:xfrm>
            <a:off x="1028700" y="947816"/>
            <a:ext cx="9124582" cy="2066925"/>
          </a:xfrm>
          <a:prstGeom prst="rect">
            <a:avLst/>
          </a:prstGeom>
        </p:spPr>
        <p:txBody>
          <a:bodyPr lIns="0" tIns="0" rIns="0" bIns="0" rtlCol="0" anchor="t">
            <a:spAutoFit/>
          </a:bodyPr>
          <a:lstStyle/>
          <a:p>
            <a:pPr marL="0" lvl="0" indent="0" algn="l">
              <a:lnSpc>
                <a:spcPts val="7880"/>
              </a:lnSpc>
              <a:spcBef>
                <a:spcPct val="0"/>
              </a:spcBef>
            </a:pPr>
            <a:r>
              <a:rPr lang="en-US" sz="6567" b="1">
                <a:solidFill>
                  <a:srgbClr val="A44CCD"/>
                </a:solidFill>
                <a:latin typeface="Poppins Bold"/>
                <a:ea typeface="Poppins Bold"/>
                <a:cs typeface="Poppins Bold"/>
                <a:sym typeface="Poppins Bold"/>
              </a:rPr>
              <a:t>IMPACT &amp; USE CASES</a:t>
            </a:r>
          </a:p>
          <a:p>
            <a:pPr marL="0" lvl="0" indent="0" algn="l">
              <a:lnSpc>
                <a:spcPts val="7880"/>
              </a:lnSpc>
              <a:spcBef>
                <a:spcPct val="0"/>
              </a:spcBef>
            </a:pPr>
            <a:endParaRPr lang="en-US" sz="6567" b="1">
              <a:solidFill>
                <a:srgbClr val="A44CCD"/>
              </a:solidFill>
              <a:latin typeface="Poppins Bold"/>
              <a:ea typeface="Poppins Bold"/>
              <a:cs typeface="Poppins Bold"/>
              <a:sym typeface="Poppins Bold"/>
            </a:endParaRPr>
          </a:p>
        </p:txBody>
      </p:sp>
      <p:sp>
        <p:nvSpPr>
          <p:cNvPr id="9" name="TextBox 9"/>
          <p:cNvSpPr txBox="1"/>
          <p:nvPr/>
        </p:nvSpPr>
        <p:spPr>
          <a:xfrm>
            <a:off x="7147323" y="2319951"/>
            <a:ext cx="10111977" cy="6938349"/>
          </a:xfrm>
          <a:prstGeom prst="rect">
            <a:avLst/>
          </a:prstGeom>
        </p:spPr>
        <p:txBody>
          <a:bodyPr lIns="0" tIns="0" rIns="0" bIns="0" rtlCol="0" anchor="t">
            <a:spAutoFit/>
          </a:bodyPr>
          <a:lstStyle/>
          <a:p>
            <a:pPr marL="505206" lvl="1" indent="-252603" algn="l">
              <a:lnSpc>
                <a:spcPts val="3977"/>
              </a:lnSpc>
              <a:buFont typeface="Arial"/>
              <a:buChar char="•"/>
            </a:pPr>
            <a:r>
              <a:rPr lang="en-US" sz="2340">
                <a:solidFill>
                  <a:srgbClr val="FFFFFF">
                    <a:alpha val="80000"/>
                  </a:srgbClr>
                </a:solidFill>
                <a:latin typeface="Poppins"/>
                <a:ea typeface="Poppins"/>
                <a:cs typeface="Poppins"/>
                <a:sym typeface="Poppins"/>
              </a:rPr>
              <a:t>Households, schools, hospitals, offices, malls, airports, and public spaces benefit from the solution.</a:t>
            </a:r>
          </a:p>
          <a:p>
            <a:pPr marL="502900" lvl="1" indent="-251450" algn="l">
              <a:lnSpc>
                <a:spcPts val="3959"/>
              </a:lnSpc>
              <a:buFont typeface="Arial"/>
              <a:buChar char="•"/>
            </a:pPr>
            <a:r>
              <a:rPr lang="en-US" sz="2329">
                <a:solidFill>
                  <a:srgbClr val="FFFFFF">
                    <a:alpha val="80000"/>
                  </a:srgbClr>
                </a:solidFill>
                <a:latin typeface="Poppins"/>
                <a:ea typeface="Poppins"/>
                <a:cs typeface="Poppins"/>
                <a:sym typeface="Poppins"/>
              </a:rPr>
              <a:t>Facility managers and municipal corporations can use it for smarter operations.</a:t>
            </a:r>
          </a:p>
          <a:p>
            <a:pPr marL="502900" lvl="1" indent="-251450" algn="l">
              <a:lnSpc>
                <a:spcPts val="3959"/>
              </a:lnSpc>
              <a:buFont typeface="Arial"/>
              <a:buChar char="•"/>
            </a:pPr>
            <a:r>
              <a:rPr lang="en-US" sz="2329">
                <a:solidFill>
                  <a:srgbClr val="FFFFFF">
                    <a:alpha val="80000"/>
                  </a:srgbClr>
                </a:solidFill>
                <a:latin typeface="Poppins"/>
                <a:ea typeface="Poppins"/>
                <a:cs typeface="Poppins"/>
                <a:sym typeface="Poppins"/>
              </a:rPr>
              <a:t>Provides touchless, hygienic waste disposal to reduce health risks.</a:t>
            </a:r>
          </a:p>
          <a:p>
            <a:pPr marL="502900" lvl="1" indent="-251450" algn="l">
              <a:lnSpc>
                <a:spcPts val="3959"/>
              </a:lnSpc>
              <a:buFont typeface="Arial"/>
              <a:buChar char="•"/>
            </a:pPr>
            <a:r>
              <a:rPr lang="en-US" sz="2329">
                <a:solidFill>
                  <a:srgbClr val="FFFFFF">
                    <a:alpha val="80000"/>
                  </a:srgbClr>
                </a:solidFill>
                <a:latin typeface="Poppins"/>
                <a:ea typeface="Poppins"/>
                <a:cs typeface="Poppins"/>
                <a:sym typeface="Poppins"/>
              </a:rPr>
              <a:t>Prevents foul odors, pest infestation, and contamination.</a:t>
            </a:r>
          </a:p>
          <a:p>
            <a:pPr marL="502900" lvl="1" indent="-251450" algn="l">
              <a:lnSpc>
                <a:spcPts val="3959"/>
              </a:lnSpc>
              <a:buFont typeface="Arial"/>
              <a:buChar char="•"/>
            </a:pPr>
            <a:r>
              <a:rPr lang="en-US" sz="2329">
                <a:solidFill>
                  <a:srgbClr val="FFFFFF">
                    <a:alpha val="80000"/>
                  </a:srgbClr>
                </a:solidFill>
                <a:latin typeface="Poppins"/>
                <a:ea typeface="Poppins"/>
                <a:cs typeface="Poppins"/>
                <a:sym typeface="Poppins"/>
              </a:rPr>
              <a:t>IoT-enabled monitoring helps optimize collection schedules and logistics.</a:t>
            </a:r>
          </a:p>
          <a:p>
            <a:pPr marL="502900" lvl="1" indent="-251450" algn="l">
              <a:lnSpc>
                <a:spcPts val="3959"/>
              </a:lnSpc>
              <a:buFont typeface="Arial"/>
              <a:buChar char="•"/>
            </a:pPr>
            <a:r>
              <a:rPr lang="en-US" sz="2329">
                <a:solidFill>
                  <a:srgbClr val="FFFFFF">
                    <a:alpha val="80000"/>
                  </a:srgbClr>
                </a:solidFill>
                <a:latin typeface="Poppins"/>
                <a:ea typeface="Poppins"/>
                <a:cs typeface="Poppins"/>
                <a:sym typeface="Poppins"/>
              </a:rPr>
              <a:t>Can be deployed in smart-city waste networks.</a:t>
            </a:r>
          </a:p>
          <a:p>
            <a:pPr marL="502900" lvl="1" indent="-251450" algn="l">
              <a:lnSpc>
                <a:spcPts val="3959"/>
              </a:lnSpc>
              <a:buFont typeface="Arial"/>
              <a:buChar char="•"/>
            </a:pPr>
            <a:r>
              <a:rPr lang="en-US" sz="2329">
                <a:solidFill>
                  <a:srgbClr val="FFFFFF">
                    <a:alpha val="80000"/>
                  </a:srgbClr>
                </a:solidFill>
                <a:latin typeface="Poppins"/>
                <a:ea typeface="Poppins"/>
                <a:cs typeface="Poppins"/>
                <a:sym typeface="Poppins"/>
              </a:rPr>
              <a:t>Reduces operational costs and improves efficiency.</a:t>
            </a:r>
          </a:p>
          <a:p>
            <a:pPr marL="502900" lvl="1" indent="-251450" algn="l">
              <a:lnSpc>
                <a:spcPts val="3959"/>
              </a:lnSpc>
              <a:buFont typeface="Arial"/>
              <a:buChar char="•"/>
            </a:pPr>
            <a:r>
              <a:rPr lang="en-US" sz="2329">
                <a:solidFill>
                  <a:srgbClr val="FFFFFF">
                    <a:alpha val="80000"/>
                  </a:srgbClr>
                </a:solidFill>
                <a:latin typeface="Poppins"/>
                <a:ea typeface="Poppins"/>
                <a:cs typeface="Poppins"/>
                <a:sym typeface="Poppins"/>
              </a:rPr>
              <a:t>Contributes to cleaner, healthier, and more sustainable urban environments.</a:t>
            </a:r>
          </a:p>
          <a:p>
            <a:pPr marL="0" lvl="0" indent="0" algn="l">
              <a:lnSpc>
                <a:spcPts val="3959"/>
              </a:lnSpc>
              <a:spcBef>
                <a:spcPct val="0"/>
              </a:spcBef>
            </a:pPr>
            <a:endParaRPr lang="en-US" sz="2329">
              <a:solidFill>
                <a:srgbClr val="FFFFFF">
                  <a:alpha val="80000"/>
                </a:srgbClr>
              </a:solidFill>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825</Words>
  <Application>Microsoft Office PowerPoint</Application>
  <PresentationFormat>Custom</PresentationFormat>
  <Paragraphs>79</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Bobby Jones</vt:lpstr>
      <vt:lpstr>Montserrat Bold</vt:lpstr>
      <vt:lpstr>Poppins</vt:lpstr>
      <vt:lpstr>Poppins Bold</vt:lpstr>
      <vt:lpstr>Poppins Italics</vt:lpstr>
      <vt:lpstr>Poppins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dc:title>
  <cp:lastModifiedBy>Pranshi Gupta</cp:lastModifiedBy>
  <cp:revision>1</cp:revision>
  <dcterms:created xsi:type="dcterms:W3CDTF">2006-08-16T00:00:00Z</dcterms:created>
  <dcterms:modified xsi:type="dcterms:W3CDTF">2025-08-25T06:14:06Z</dcterms:modified>
  <dc:identifier>DAGxA6PqvkU</dc:identifier>
</cp:coreProperties>
</file>